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336" r:id="rId2"/>
    <p:sldId id="337" r:id="rId3"/>
    <p:sldId id="338" r:id="rId4"/>
    <p:sldId id="339" r:id="rId5"/>
    <p:sldId id="340" r:id="rId6"/>
    <p:sldId id="341" r:id="rId7"/>
    <p:sldId id="342" r:id="rId8"/>
    <p:sldId id="343" r:id="rId9"/>
    <p:sldId id="344" r:id="rId10"/>
    <p:sldId id="34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8858"/>
    <a:srgbClr val="DF360B"/>
    <a:srgbClr val="ECECEC"/>
    <a:srgbClr val="BFDAF2"/>
    <a:srgbClr val="1B223B"/>
    <a:srgbClr val="5772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p:restoredTop sz="94637"/>
  </p:normalViewPr>
  <p:slideViewPr>
    <p:cSldViewPr snapToGrid="0" snapToObjects="1">
      <p:cViewPr varScale="1">
        <p:scale>
          <a:sx n="62" d="100"/>
          <a:sy n="62" d="100"/>
        </p:scale>
        <p:origin x="78"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681F67-B681-AD43-AF5F-5D228231B0F2}" type="datetimeFigureOut">
              <a:rPr lang="en-US" smtClean="0"/>
              <a:t>10/28/2017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0B28FC-6427-AC4B-B086-CD6F071A03A6}" type="slidenum">
              <a:rPr lang="en-US" smtClean="0"/>
              <a:t>‹#›</a:t>
            </a:fld>
            <a:endParaRPr lang="en-US"/>
          </a:p>
        </p:txBody>
      </p:sp>
    </p:spTree>
    <p:extLst>
      <p:ext uri="{BB962C8B-B14F-4D97-AF65-F5344CB8AC3E}">
        <p14:creationId xmlns:p14="http://schemas.microsoft.com/office/powerpoint/2010/main" val="482354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A9B16C-B6EB-6D49-9554-41EE7B27D639}" type="slidenum">
              <a:rPr lang="en-US" altLang="en-US">
                <a:solidFill>
                  <a:prstClr val="black"/>
                </a:solidFill>
              </a:rPr>
              <a:pPr/>
              <a:t>1</a:t>
            </a:fld>
            <a:endParaRPr lang="en-US" altLang="en-US">
              <a:solidFill>
                <a:prstClr val="black"/>
              </a:solidFill>
            </a:endParaRPr>
          </a:p>
        </p:txBody>
      </p:sp>
      <p:sp>
        <p:nvSpPr>
          <p:cNvPr id="39938"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399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buFontTx/>
              <a:buChar char="•"/>
            </a:pPr>
            <a:r>
              <a:rPr lang="en-US" altLang="en-US"/>
              <a:t>Iceland is located right on top of a divergent boundary. In fact, the island exists because of this feature.</a:t>
            </a:r>
          </a:p>
          <a:p>
            <a:pPr>
              <a:buFontTx/>
              <a:buChar char="•"/>
            </a:pPr>
            <a:r>
              <a:rPr lang="en-US" altLang="en-US"/>
              <a:t>As the North American and Eurasian plates were pulled apart (see map) volcanic activity occurred along the cracks and fissures (see photographs). </a:t>
            </a:r>
          </a:p>
          <a:p>
            <a:pPr>
              <a:buFontTx/>
              <a:buChar char="•"/>
            </a:pPr>
            <a:r>
              <a:rPr lang="en-US" altLang="en-US"/>
              <a:t>With many eruptions over time the island grew out of the sea!</a:t>
            </a:r>
          </a:p>
          <a:p>
            <a:pPr>
              <a:buFontTx/>
              <a:buChar char="•"/>
            </a:pPr>
            <a:endParaRPr lang="en-US" altLang="en-US"/>
          </a:p>
          <a:p>
            <a:pPr>
              <a:buFontTx/>
              <a:buChar char="•"/>
            </a:pPr>
            <a:r>
              <a:rPr lang="en-US" altLang="en-US"/>
              <a:t>Question: Why don’t we have islands like Iceland where ever we get an Ocean Ridge?</a:t>
            </a:r>
          </a:p>
          <a:p>
            <a:pPr>
              <a:buFontTx/>
              <a:buChar char="•"/>
            </a:pPr>
            <a:r>
              <a:rPr lang="en-US" altLang="en-US"/>
              <a:t>Answer: Scientists believe that there is a large mantle plume (an upwelling of hot mantle material) located right underneath where Iceland has formed. This would mean that more material would be erupted in the Iceland area compared with if there was just the divergent boundary without the plume underneath it.</a:t>
            </a:r>
          </a:p>
        </p:txBody>
      </p:sp>
    </p:spTree>
    <p:extLst>
      <p:ext uri="{BB962C8B-B14F-4D97-AF65-F5344CB8AC3E}">
        <p14:creationId xmlns:p14="http://schemas.microsoft.com/office/powerpoint/2010/main" val="4176800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466896-4036-8745-A8AA-0E3E1A3DE2A3}" type="slidenum">
              <a:rPr lang="en-US" altLang="en-US"/>
              <a:pPr/>
              <a:t>2</a:t>
            </a:fld>
            <a:endParaRPr lang="en-US" altLang="en-US"/>
          </a:p>
        </p:txBody>
      </p:sp>
      <p:sp>
        <p:nvSpPr>
          <p:cNvPr id="56322"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563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The third type of boundary are transform boundaries, along which plates slide past each other.</a:t>
            </a:r>
          </a:p>
          <a:p>
            <a:endParaRPr lang="en-US" altLang="en-US"/>
          </a:p>
          <a:p>
            <a:r>
              <a:rPr lang="en-US" altLang="en-US"/>
              <a:t>The San Andreas fault, adjacent to which the US city of San Francisco is built is an example of a transform boundary between the Pacific plate and the North American plate.</a:t>
            </a:r>
          </a:p>
        </p:txBody>
      </p:sp>
    </p:spTree>
    <p:extLst>
      <p:ext uri="{BB962C8B-B14F-4D97-AF65-F5344CB8AC3E}">
        <p14:creationId xmlns:p14="http://schemas.microsoft.com/office/powerpoint/2010/main" val="3598044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C568C0-E35F-524E-9777-31728DA32CB5}" type="slidenum">
              <a:rPr lang="en-US" altLang="en-US"/>
              <a:pPr/>
              <a:t>3</a:t>
            </a:fld>
            <a:endParaRPr lang="en-US" altLang="en-US"/>
          </a:p>
        </p:txBody>
      </p:sp>
      <p:sp>
        <p:nvSpPr>
          <p:cNvPr id="58370"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583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This map summarises all the known plate boundaries on Earth, showing whether they are divergent, convergent or transform boundaries.</a:t>
            </a:r>
          </a:p>
        </p:txBody>
      </p:sp>
    </p:spTree>
    <p:extLst>
      <p:ext uri="{BB962C8B-B14F-4D97-AF65-F5344CB8AC3E}">
        <p14:creationId xmlns:p14="http://schemas.microsoft.com/office/powerpoint/2010/main" val="3242465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A39BE-5D21-D74D-AEC6-E1862A51E97E}" type="slidenum">
              <a:rPr lang="en-US" altLang="en-US"/>
              <a:pPr/>
              <a:t>4</a:t>
            </a:fld>
            <a:endParaRPr lang="en-US" altLang="en-US"/>
          </a:p>
        </p:txBody>
      </p:sp>
      <p:sp>
        <p:nvSpPr>
          <p:cNvPr id="65538"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655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This map shows the margins of the Pacific tectonic plate and surrounding region. The red dots show the location of active volcanism. Notice how the majority of the volcanism is focused in lines along the plate boundaries? For this region this area is known as the “Pacific Ring of Fire”.</a:t>
            </a:r>
          </a:p>
          <a:p>
            <a:endParaRPr lang="en-US" altLang="en-US"/>
          </a:p>
          <a:p>
            <a:r>
              <a:rPr lang="en-US" altLang="en-US"/>
              <a:t>But why are all of the volcanoes located at the plate margins?</a:t>
            </a:r>
          </a:p>
        </p:txBody>
      </p:sp>
    </p:spTree>
    <p:extLst>
      <p:ext uri="{BB962C8B-B14F-4D97-AF65-F5344CB8AC3E}">
        <p14:creationId xmlns:p14="http://schemas.microsoft.com/office/powerpoint/2010/main" val="978674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321888-A201-F64C-9CF4-6B72303F109C}" type="slidenum">
              <a:rPr lang="en-US" altLang="en-US"/>
              <a:pPr/>
              <a:t>5</a:t>
            </a:fld>
            <a:endParaRPr lang="en-US" altLang="en-US"/>
          </a:p>
        </p:txBody>
      </p:sp>
      <p:sp>
        <p:nvSpPr>
          <p:cNvPr id="67586"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675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marL="228600" indent="-228600"/>
            <a:r>
              <a:rPr lang="en-US" altLang="en-US"/>
              <a:t>Volcanoes can be formed in three ways: </a:t>
            </a:r>
          </a:p>
          <a:p>
            <a:pPr marL="228600" indent="-228600">
              <a:buFontTx/>
              <a:buAutoNum type="arabicPeriod"/>
            </a:pPr>
            <a:r>
              <a:rPr lang="en-US" altLang="en-US"/>
              <a:t> Via subduction. The subducting slab dehydrates to form new melt that will rise through the crust to be erupted at the surface.</a:t>
            </a:r>
          </a:p>
          <a:p>
            <a:pPr marL="228600" indent="-228600">
              <a:buFontTx/>
              <a:buAutoNum type="arabicPeriod"/>
            </a:pPr>
            <a:r>
              <a:rPr lang="en-US" altLang="en-US"/>
              <a:t> Via rifting. When two plates pull apart magma rises, producing volcanic eruptions at the surface.</a:t>
            </a:r>
          </a:p>
          <a:p>
            <a:pPr marL="228600" indent="-228600">
              <a:buFontTx/>
              <a:buAutoNum type="arabicPeriod"/>
            </a:pPr>
            <a:r>
              <a:rPr lang="en-US" altLang="en-US"/>
              <a:t> At “Hotspots”….hotspot do not necessarily occur along a plate boundary. So hotspot volcanoes can form in the middle of tectonic plates….Click for example.</a:t>
            </a:r>
          </a:p>
        </p:txBody>
      </p:sp>
    </p:spTree>
    <p:extLst>
      <p:ext uri="{BB962C8B-B14F-4D97-AF65-F5344CB8AC3E}">
        <p14:creationId xmlns:p14="http://schemas.microsoft.com/office/powerpoint/2010/main" val="1860314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53505A-835B-8B45-8D8C-1A2AA78434E4}" type="slidenum">
              <a:rPr lang="en-US" altLang="en-US"/>
              <a:pPr/>
              <a:t>6</a:t>
            </a:fld>
            <a:endParaRPr lang="en-US" altLang="en-US"/>
          </a:p>
        </p:txBody>
      </p:sp>
      <p:sp>
        <p:nvSpPr>
          <p:cNvPr id="69634"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696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Firstly, what are hotspot volcanoes and how do they form?</a:t>
            </a:r>
          </a:p>
          <a:p>
            <a:endParaRPr lang="en-US" altLang="en-US"/>
          </a:p>
          <a:p>
            <a:pPr>
              <a:buFontTx/>
              <a:buChar char="•"/>
            </a:pPr>
            <a:r>
              <a:rPr lang="en-US" altLang="en-US">
                <a:latin typeface="Helvetica" charset="0"/>
              </a:rPr>
              <a:t> A </a:t>
            </a:r>
            <a:r>
              <a:rPr lang="en-US" altLang="en-US" b="1"/>
              <a:t>hotspot</a:t>
            </a:r>
            <a:r>
              <a:rPr lang="en-US" altLang="en-US">
                <a:latin typeface="Helvetica" charset="0"/>
              </a:rPr>
              <a:t> is a location on the Earth's surface that has experienced active volcanism for a long period of time.</a:t>
            </a:r>
          </a:p>
          <a:p>
            <a:pPr>
              <a:buFontTx/>
              <a:buChar char="•"/>
            </a:pPr>
            <a:r>
              <a:rPr lang="en-US" altLang="en-US">
                <a:latin typeface="Helvetica" charset="0"/>
              </a:rPr>
              <a:t>The source of this volcanism is a mantle plume of hot mantle material rising up from near the core-mantle boundary through the crust to the surface (see left diagram).</a:t>
            </a:r>
          </a:p>
          <a:p>
            <a:pPr>
              <a:buFontTx/>
              <a:buChar char="•"/>
            </a:pPr>
            <a:r>
              <a:rPr lang="en-US" altLang="en-US">
                <a:latin typeface="Helvetica" charset="0"/>
              </a:rPr>
              <a:t>A mantle plume may rise at any location in the mantle, and this is why hotspot volcanoes are independent from tectonic plate boundaries.</a:t>
            </a:r>
          </a:p>
          <a:p>
            <a:pPr>
              <a:buFontTx/>
              <a:buChar char="•"/>
            </a:pPr>
            <a:endParaRPr lang="en-US" altLang="en-US">
              <a:latin typeface="Helvetica" charset="0"/>
            </a:endParaRPr>
          </a:p>
          <a:p>
            <a:pPr>
              <a:buFontTx/>
              <a:buChar char="•"/>
            </a:pPr>
            <a:r>
              <a:rPr lang="en-US" altLang="en-US">
                <a:latin typeface="Helvetica" charset="0"/>
              </a:rPr>
              <a:t>The Hawaiian island chain are an example of hotspot volcanoes (see right photograph).</a:t>
            </a:r>
          </a:p>
        </p:txBody>
      </p:sp>
    </p:spTree>
    <p:extLst>
      <p:ext uri="{BB962C8B-B14F-4D97-AF65-F5344CB8AC3E}">
        <p14:creationId xmlns:p14="http://schemas.microsoft.com/office/powerpoint/2010/main" val="193379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3DBB97-B399-674D-A758-E7A88EB4D399}" type="slidenum">
              <a:rPr lang="en-US" altLang="en-US"/>
              <a:pPr/>
              <a:t>7</a:t>
            </a:fld>
            <a:endParaRPr lang="en-US" alt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r>
              <a:rPr lang="en-US" altLang="en-US"/>
              <a:t>Hotspot’s commonly form volcanic island chains (like the Hawaiian islands). These result from the slow movement of a tectonic plate over a FIXED hotspot.</a:t>
            </a:r>
          </a:p>
          <a:p>
            <a:r>
              <a:rPr lang="en-US" altLang="en-US"/>
              <a:t>Persistent volcanic activity at a hotspot will create new islands as the plate moves the position of the “old” volcanic island from over the hotspot.</a:t>
            </a:r>
          </a:p>
          <a:p>
            <a:r>
              <a:rPr lang="en-US" altLang="en-US"/>
              <a:t>Therefore at one end of the island chain you see the youngest, most active volcanic islands (directly over the hotspot) and along the island chain the extinct volcanoes become older and more eroded (see diagram).</a:t>
            </a:r>
          </a:p>
          <a:p>
            <a:endParaRPr lang="en-US" altLang="en-US"/>
          </a:p>
          <a:p>
            <a:r>
              <a:rPr lang="en-US" altLang="en-US"/>
              <a:t>This way geologists can use hotspot volcano chains to track the movement of the tectonic plate through time.</a:t>
            </a:r>
          </a:p>
          <a:p>
            <a:endParaRPr lang="en-US" altLang="en-US">
              <a:latin typeface="Helvetica" charset="0"/>
            </a:endParaRPr>
          </a:p>
        </p:txBody>
      </p:sp>
    </p:spTree>
    <p:extLst>
      <p:ext uri="{BB962C8B-B14F-4D97-AF65-F5344CB8AC3E}">
        <p14:creationId xmlns:p14="http://schemas.microsoft.com/office/powerpoint/2010/main" val="1964273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CC1B6B-0780-2344-9129-9714319FC128}" type="slidenum">
              <a:rPr lang="en-US" altLang="en-US"/>
              <a:pPr/>
              <a:t>8</a:t>
            </a:fld>
            <a:endParaRPr lang="en-US" altLang="en-US"/>
          </a:p>
        </p:txBody>
      </p:sp>
      <p:sp>
        <p:nvSpPr>
          <p:cNvPr id="75778"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757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We have seen the connection between volcanoes and plate tectonics.</a:t>
            </a:r>
          </a:p>
          <a:p>
            <a:endParaRPr lang="en-US" altLang="en-US"/>
          </a:p>
          <a:p>
            <a:r>
              <a:rPr lang="en-US" altLang="en-US"/>
              <a:t>Is there a connection between earthquakes and plate tectonics?</a:t>
            </a:r>
          </a:p>
        </p:txBody>
      </p:sp>
    </p:spTree>
    <p:extLst>
      <p:ext uri="{BB962C8B-B14F-4D97-AF65-F5344CB8AC3E}">
        <p14:creationId xmlns:p14="http://schemas.microsoft.com/office/powerpoint/2010/main" val="1878441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172369-D7E6-7B4E-9DF9-6EF0ED03F0BF}" type="slidenum">
              <a:rPr lang="en-US" altLang="en-US"/>
              <a:pPr/>
              <a:t>9</a:t>
            </a:fld>
            <a:endParaRPr lang="en-US" alt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r>
              <a:rPr lang="en-US" altLang="en-US"/>
              <a:t>We know there are three types of plate boundaries: Divergent, Convergent and Transform. Movement and slipping along each of these types of boundaries can form an earthquake.</a:t>
            </a:r>
          </a:p>
          <a:p>
            <a:pPr>
              <a:buFontTx/>
              <a:buChar char="•"/>
            </a:pPr>
            <a:r>
              <a:rPr lang="en-US" altLang="en-US"/>
              <a:t>Depending on the type of movement, the earthquakes occur in either a shallow or deep level in the crust.</a:t>
            </a:r>
          </a:p>
          <a:p>
            <a:pPr>
              <a:buFontTx/>
              <a:buChar char="•"/>
            </a:pPr>
            <a:r>
              <a:rPr lang="en-US" altLang="en-US">
                <a:latin typeface="Helvetica" charset="0"/>
              </a:rPr>
              <a:t>The majority of tectonic earthquakes originate at depths not exceeding tens of kilometers. </a:t>
            </a:r>
          </a:p>
          <a:p>
            <a:pPr>
              <a:buFontTx/>
              <a:buChar char="•"/>
            </a:pPr>
            <a:r>
              <a:rPr lang="en-US" altLang="en-US">
                <a:latin typeface="Helvetica" charset="0"/>
              </a:rPr>
              <a:t>In subduction zones, where old and cold oceanic crust descends beneath another tectonic plate, </a:t>
            </a:r>
            <a:r>
              <a:rPr lang="en-US" altLang="en-US"/>
              <a:t>“</a:t>
            </a:r>
            <a:r>
              <a:rPr lang="en-US" altLang="en-US">
                <a:latin typeface="Helvetica" charset="0"/>
              </a:rPr>
              <a:t>Deep Focus Earthquakes</a:t>
            </a:r>
            <a:r>
              <a:rPr lang="en-US" altLang="en-US"/>
              <a:t>”</a:t>
            </a:r>
            <a:r>
              <a:rPr lang="en-US" altLang="en-US">
                <a:latin typeface="Helvetica" charset="0"/>
              </a:rPr>
              <a:t> may occur at much greater depths (up to seven hundred kilometers!). </a:t>
            </a:r>
          </a:p>
          <a:p>
            <a:pPr>
              <a:buFontTx/>
              <a:buChar char="•"/>
            </a:pPr>
            <a:r>
              <a:rPr lang="en-US" altLang="en-US">
                <a:latin typeface="Helvetica" charset="0"/>
              </a:rPr>
              <a:t>These earthquakes occur at a depth at which the subducted crust should no longer be brittle, due to the high temperature and pressure. A possible mechanism for the generation of deep focus earthquakes is faulting.</a:t>
            </a:r>
          </a:p>
          <a:p>
            <a:pPr>
              <a:buFontTx/>
              <a:buChar char="•"/>
            </a:pPr>
            <a:endParaRPr lang="en-US" altLang="en-US">
              <a:latin typeface="Helvetica" charset="0"/>
            </a:endParaRPr>
          </a:p>
          <a:p>
            <a:pPr>
              <a:buFontTx/>
              <a:buChar char="•"/>
            </a:pPr>
            <a:r>
              <a:rPr lang="en-US" altLang="en-US">
                <a:latin typeface="Helvetica" charset="0"/>
              </a:rPr>
              <a:t> Earthquakes may also occur in volcanic regions and are caused there both by tectonic faults and by the movement of magma (hot molten rock) within the volcano. Such earthquakes can be an early warning of volcanic eruptions.</a:t>
            </a:r>
          </a:p>
        </p:txBody>
      </p:sp>
    </p:spTree>
    <p:extLst>
      <p:ext uri="{BB962C8B-B14F-4D97-AF65-F5344CB8AC3E}">
        <p14:creationId xmlns:p14="http://schemas.microsoft.com/office/powerpoint/2010/main" val="3367812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047461-8370-5143-9E0D-89875C0C9C53}"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9EA71-F550-BF45-BA86-4E7C51848133}" type="slidenum">
              <a:rPr lang="en-US" smtClean="0"/>
              <a:t>‹#›</a:t>
            </a:fld>
            <a:endParaRPr lang="en-US"/>
          </a:p>
        </p:txBody>
      </p:sp>
    </p:spTree>
    <p:extLst>
      <p:ext uri="{BB962C8B-B14F-4D97-AF65-F5344CB8AC3E}">
        <p14:creationId xmlns:p14="http://schemas.microsoft.com/office/powerpoint/2010/main" val="1575178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047461-8370-5143-9E0D-89875C0C9C53}"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9EA71-F550-BF45-BA86-4E7C51848133}" type="slidenum">
              <a:rPr lang="en-US" smtClean="0"/>
              <a:t>‹#›</a:t>
            </a:fld>
            <a:endParaRPr lang="en-US"/>
          </a:p>
        </p:txBody>
      </p:sp>
    </p:spTree>
    <p:extLst>
      <p:ext uri="{BB962C8B-B14F-4D97-AF65-F5344CB8AC3E}">
        <p14:creationId xmlns:p14="http://schemas.microsoft.com/office/powerpoint/2010/main" val="187933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047461-8370-5143-9E0D-89875C0C9C53}"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9EA71-F550-BF45-BA86-4E7C51848133}" type="slidenum">
              <a:rPr lang="en-US" smtClean="0"/>
              <a:t>‹#›</a:t>
            </a:fld>
            <a:endParaRPr lang="en-US"/>
          </a:p>
        </p:txBody>
      </p:sp>
    </p:spTree>
    <p:extLst>
      <p:ext uri="{BB962C8B-B14F-4D97-AF65-F5344CB8AC3E}">
        <p14:creationId xmlns:p14="http://schemas.microsoft.com/office/powerpoint/2010/main" val="1796633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047461-8370-5143-9E0D-89875C0C9C53}"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9EA71-F550-BF45-BA86-4E7C51848133}" type="slidenum">
              <a:rPr lang="en-US" smtClean="0"/>
              <a:t>‹#›</a:t>
            </a:fld>
            <a:endParaRPr lang="en-US"/>
          </a:p>
        </p:txBody>
      </p:sp>
    </p:spTree>
    <p:extLst>
      <p:ext uri="{BB962C8B-B14F-4D97-AF65-F5344CB8AC3E}">
        <p14:creationId xmlns:p14="http://schemas.microsoft.com/office/powerpoint/2010/main" val="2048726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047461-8370-5143-9E0D-89875C0C9C53}" type="datetimeFigureOut">
              <a:rPr lang="en-US" smtClean="0"/>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9EA71-F550-BF45-BA86-4E7C51848133}" type="slidenum">
              <a:rPr lang="en-US" smtClean="0"/>
              <a:t>‹#›</a:t>
            </a:fld>
            <a:endParaRPr lang="en-US"/>
          </a:p>
        </p:txBody>
      </p:sp>
    </p:spTree>
    <p:extLst>
      <p:ext uri="{BB962C8B-B14F-4D97-AF65-F5344CB8AC3E}">
        <p14:creationId xmlns:p14="http://schemas.microsoft.com/office/powerpoint/2010/main" val="198161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047461-8370-5143-9E0D-89875C0C9C53}" type="datetimeFigureOut">
              <a:rPr lang="en-US" smtClean="0"/>
              <a:t>10/28/2017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9EA71-F550-BF45-BA86-4E7C51848133}" type="slidenum">
              <a:rPr lang="en-US" smtClean="0"/>
              <a:t>‹#›</a:t>
            </a:fld>
            <a:endParaRPr lang="en-US"/>
          </a:p>
        </p:txBody>
      </p:sp>
    </p:spTree>
    <p:extLst>
      <p:ext uri="{BB962C8B-B14F-4D97-AF65-F5344CB8AC3E}">
        <p14:creationId xmlns:p14="http://schemas.microsoft.com/office/powerpoint/2010/main" val="1906526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047461-8370-5143-9E0D-89875C0C9C53}" type="datetimeFigureOut">
              <a:rPr lang="en-US" smtClean="0"/>
              <a:t>10/28/2017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59EA71-F550-BF45-BA86-4E7C51848133}" type="slidenum">
              <a:rPr lang="en-US" smtClean="0"/>
              <a:t>‹#›</a:t>
            </a:fld>
            <a:endParaRPr lang="en-US"/>
          </a:p>
        </p:txBody>
      </p:sp>
    </p:spTree>
    <p:extLst>
      <p:ext uri="{BB962C8B-B14F-4D97-AF65-F5344CB8AC3E}">
        <p14:creationId xmlns:p14="http://schemas.microsoft.com/office/powerpoint/2010/main" val="387153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047461-8370-5143-9E0D-89875C0C9C53}" type="datetimeFigureOut">
              <a:rPr lang="en-US" smtClean="0"/>
              <a:t>10/28/2017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59EA71-F550-BF45-BA86-4E7C51848133}" type="slidenum">
              <a:rPr lang="en-US" smtClean="0"/>
              <a:t>‹#›</a:t>
            </a:fld>
            <a:endParaRPr lang="en-US"/>
          </a:p>
        </p:txBody>
      </p:sp>
    </p:spTree>
    <p:extLst>
      <p:ext uri="{BB962C8B-B14F-4D97-AF65-F5344CB8AC3E}">
        <p14:creationId xmlns:p14="http://schemas.microsoft.com/office/powerpoint/2010/main" val="10314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047461-8370-5143-9E0D-89875C0C9C53}" type="datetimeFigureOut">
              <a:rPr lang="en-US" smtClean="0"/>
              <a:t>10/28/2017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59EA71-F550-BF45-BA86-4E7C51848133}" type="slidenum">
              <a:rPr lang="en-US" smtClean="0"/>
              <a:t>‹#›</a:t>
            </a:fld>
            <a:endParaRPr lang="en-US"/>
          </a:p>
        </p:txBody>
      </p:sp>
    </p:spTree>
    <p:extLst>
      <p:ext uri="{BB962C8B-B14F-4D97-AF65-F5344CB8AC3E}">
        <p14:creationId xmlns:p14="http://schemas.microsoft.com/office/powerpoint/2010/main" val="1562067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047461-8370-5143-9E0D-89875C0C9C53}" type="datetimeFigureOut">
              <a:rPr lang="en-US" smtClean="0"/>
              <a:t>10/28/2017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9EA71-F550-BF45-BA86-4E7C51848133}" type="slidenum">
              <a:rPr lang="en-US" smtClean="0"/>
              <a:t>‹#›</a:t>
            </a:fld>
            <a:endParaRPr lang="en-US"/>
          </a:p>
        </p:txBody>
      </p:sp>
    </p:spTree>
    <p:extLst>
      <p:ext uri="{BB962C8B-B14F-4D97-AF65-F5344CB8AC3E}">
        <p14:creationId xmlns:p14="http://schemas.microsoft.com/office/powerpoint/2010/main" val="686014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047461-8370-5143-9E0D-89875C0C9C53}" type="datetimeFigureOut">
              <a:rPr lang="en-US" smtClean="0"/>
              <a:t>10/28/2017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9EA71-F550-BF45-BA86-4E7C51848133}" type="slidenum">
              <a:rPr lang="en-US" smtClean="0"/>
              <a:t>‹#›</a:t>
            </a:fld>
            <a:endParaRPr lang="en-US"/>
          </a:p>
        </p:txBody>
      </p:sp>
    </p:spTree>
    <p:extLst>
      <p:ext uri="{BB962C8B-B14F-4D97-AF65-F5344CB8AC3E}">
        <p14:creationId xmlns:p14="http://schemas.microsoft.com/office/powerpoint/2010/main" val="2146089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047461-8370-5143-9E0D-89875C0C9C53}" type="datetimeFigureOut">
              <a:rPr lang="en-US" smtClean="0"/>
              <a:t>10/28/2017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59EA71-F550-BF45-BA86-4E7C51848133}" type="slidenum">
              <a:rPr lang="en-US" smtClean="0"/>
              <a:t>‹#›</a:t>
            </a:fld>
            <a:endParaRPr lang="en-US"/>
          </a:p>
        </p:txBody>
      </p:sp>
    </p:spTree>
    <p:extLst>
      <p:ext uri="{BB962C8B-B14F-4D97-AF65-F5344CB8AC3E}">
        <p14:creationId xmlns:p14="http://schemas.microsoft.com/office/powerpoint/2010/main" val="25392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es.as.uky.edu/sites/default/files/elearning/module04swf.sw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1905000" y="1752600"/>
            <a:ext cx="4953000" cy="4419600"/>
          </a:xfrm>
        </p:spPr>
        <p:txBody>
          <a:bodyPr/>
          <a:lstStyle/>
          <a:p>
            <a:r>
              <a:rPr lang="en-US" altLang="en-US" dirty="0"/>
              <a:t>Iceland has a divergent plate boundary running through its middle</a:t>
            </a:r>
          </a:p>
        </p:txBody>
      </p:sp>
      <p:sp>
        <p:nvSpPr>
          <p:cNvPr id="38918" name="Rectangle 6"/>
          <p:cNvSpPr>
            <a:spLocks noChangeArrowheads="1"/>
          </p:cNvSpPr>
          <p:nvPr/>
        </p:nvSpPr>
        <p:spPr bwMode="auto">
          <a:xfrm>
            <a:off x="617220" y="1950720"/>
            <a:ext cx="10949940" cy="4023360"/>
          </a:xfrm>
          <a:prstGeom prst="rect">
            <a:avLst/>
          </a:prstGeom>
          <a:solidFill>
            <a:schemeClr val="accent6"/>
          </a:solidFill>
          <a:ln>
            <a:noFill/>
          </a:ln>
          <a:extLst/>
        </p:spPr>
        <p:txBody>
          <a:bodyPr numCol="2" anchor="ctr"/>
          <a:lstStyle>
            <a:lvl1pPr algn="ctr">
              <a:defRPr sz="4400">
                <a:solidFill>
                  <a:schemeClr val="tx2"/>
                </a:solidFill>
                <a:latin typeface="Arial" charset="0"/>
                <a:ea typeface="ＭＳ Ｐゴシック" charset="-128"/>
              </a:defRPr>
            </a:lvl1pPr>
            <a:lvl2pPr algn="ctr">
              <a:defRPr sz="4400">
                <a:solidFill>
                  <a:schemeClr val="tx2"/>
                </a:solidFill>
                <a:latin typeface="Arial" charset="0"/>
                <a:ea typeface="ＭＳ Ｐゴシック" charset="-128"/>
              </a:defRPr>
            </a:lvl2pPr>
            <a:lvl3pPr algn="ctr">
              <a:defRPr sz="4400">
                <a:solidFill>
                  <a:schemeClr val="tx2"/>
                </a:solidFill>
                <a:latin typeface="Arial" charset="0"/>
                <a:ea typeface="ＭＳ Ｐゴシック" charset="-128"/>
              </a:defRPr>
            </a:lvl3pPr>
            <a:lvl4pPr algn="ctr">
              <a:defRPr sz="4400">
                <a:solidFill>
                  <a:schemeClr val="tx2"/>
                </a:solidFill>
                <a:latin typeface="Arial" charset="0"/>
                <a:ea typeface="ＭＳ Ｐゴシック" charset="-128"/>
              </a:defRPr>
            </a:lvl4pPr>
            <a:lvl5pPr algn="ctr">
              <a:defRPr sz="4400">
                <a:solidFill>
                  <a:schemeClr val="tx2"/>
                </a:solidFill>
                <a:latin typeface="Arial" charset="0"/>
                <a:ea typeface="ＭＳ Ｐゴシック" charset="-128"/>
              </a:defRPr>
            </a:lvl5pPr>
            <a:lvl6pPr marL="457200" algn="ctr" fontAlgn="base">
              <a:spcBef>
                <a:spcPct val="0"/>
              </a:spcBef>
              <a:spcAft>
                <a:spcPct val="0"/>
              </a:spcAft>
              <a:defRPr sz="4400">
                <a:solidFill>
                  <a:schemeClr val="tx2"/>
                </a:solidFill>
                <a:latin typeface="Arial" charset="0"/>
                <a:ea typeface="ＭＳ Ｐゴシック" charset="-128"/>
              </a:defRPr>
            </a:lvl6pPr>
            <a:lvl7pPr marL="914400" algn="ctr" fontAlgn="base">
              <a:spcBef>
                <a:spcPct val="0"/>
              </a:spcBef>
              <a:spcAft>
                <a:spcPct val="0"/>
              </a:spcAft>
              <a:defRPr sz="4400">
                <a:solidFill>
                  <a:schemeClr val="tx2"/>
                </a:solidFill>
                <a:latin typeface="Arial" charset="0"/>
                <a:ea typeface="ＭＳ Ｐゴシック" charset="-128"/>
              </a:defRPr>
            </a:lvl7pPr>
            <a:lvl8pPr marL="1371600" algn="ctr" fontAlgn="base">
              <a:spcBef>
                <a:spcPct val="0"/>
              </a:spcBef>
              <a:spcAft>
                <a:spcPct val="0"/>
              </a:spcAft>
              <a:defRPr sz="4400">
                <a:solidFill>
                  <a:schemeClr val="tx2"/>
                </a:solidFill>
                <a:latin typeface="Arial" charset="0"/>
                <a:ea typeface="ＭＳ Ｐゴシック" charset="-128"/>
              </a:defRPr>
            </a:lvl8pPr>
            <a:lvl9pPr marL="1828800" algn="ctr" fontAlgn="base">
              <a:spcBef>
                <a:spcPct val="0"/>
              </a:spcBef>
              <a:spcAft>
                <a:spcPct val="0"/>
              </a:spcAft>
              <a:defRPr sz="4400">
                <a:solidFill>
                  <a:schemeClr val="tx2"/>
                </a:solidFill>
                <a:latin typeface="Arial" charset="0"/>
                <a:ea typeface="ＭＳ Ｐゴシック" charset="-128"/>
              </a:defRPr>
            </a:lvl9pPr>
          </a:lstStyle>
          <a:p>
            <a:r>
              <a:rPr lang="en-US" altLang="en-US" sz="3600" b="1" dirty="0" smtClean="0">
                <a:solidFill>
                  <a:prstClr val="black"/>
                </a:solidFill>
              </a:rPr>
              <a:t>Transform</a:t>
            </a:r>
          </a:p>
          <a:p>
            <a:r>
              <a:rPr lang="en-US" altLang="en-US" sz="2400" dirty="0" smtClean="0">
                <a:solidFill>
                  <a:prstClr val="black"/>
                </a:solidFill>
              </a:rPr>
              <a:t>Traffic</a:t>
            </a:r>
          </a:p>
          <a:p>
            <a:r>
              <a:rPr lang="en-US" altLang="en-US" sz="2400" dirty="0" smtClean="0">
                <a:solidFill>
                  <a:prstClr val="black"/>
                </a:solidFill>
              </a:rPr>
              <a:t>Tree Green</a:t>
            </a:r>
          </a:p>
          <a:p>
            <a:endParaRPr lang="en-US" altLang="en-US" sz="2400" dirty="0" smtClean="0">
              <a:solidFill>
                <a:prstClr val="black"/>
              </a:solidFill>
            </a:endParaRPr>
          </a:p>
          <a:p>
            <a:endParaRPr lang="en-US" altLang="en-US" sz="2400" dirty="0">
              <a:solidFill>
                <a:prstClr val="black"/>
              </a:solidFill>
            </a:endParaRPr>
          </a:p>
          <a:p>
            <a:endParaRPr lang="en-US" altLang="en-US" sz="2400" dirty="0">
              <a:solidFill>
                <a:prstClr val="black"/>
              </a:solidFill>
            </a:endParaRPr>
          </a:p>
          <a:p>
            <a:r>
              <a:rPr lang="en-US" altLang="en-US" sz="2400" dirty="0" smtClean="0">
                <a:solidFill>
                  <a:prstClr val="black"/>
                </a:solidFill>
              </a:rPr>
              <a:t>A plate boundary where two            tectonic plates are sliding                      past each other like traffic.</a:t>
            </a:r>
          </a:p>
          <a:p>
            <a:endParaRPr lang="en-US" altLang="en-US" sz="2400" u="sng" dirty="0" smtClean="0">
              <a:solidFill>
                <a:prstClr val="black"/>
              </a:solidFill>
            </a:endParaRPr>
          </a:p>
          <a:p>
            <a:endParaRPr lang="en-US" altLang="en-US" sz="2400" u="sng" dirty="0">
              <a:solidFill>
                <a:prstClr val="black"/>
              </a:solidFill>
            </a:endParaRPr>
          </a:p>
          <a:p>
            <a:endParaRPr lang="en-US" altLang="en-US" sz="2400" u="sng" dirty="0" smtClean="0">
              <a:solidFill>
                <a:prstClr val="black"/>
              </a:solidFill>
            </a:endParaRPr>
          </a:p>
          <a:p>
            <a:r>
              <a:rPr lang="en-US" altLang="en-US" sz="2400" u="sng" dirty="0" smtClean="0">
                <a:solidFill>
                  <a:prstClr val="black"/>
                </a:solidFill>
              </a:rPr>
              <a:t>Landforms</a:t>
            </a:r>
          </a:p>
          <a:p>
            <a:endParaRPr lang="en-US" altLang="en-US" sz="2400" dirty="0" smtClean="0">
              <a:solidFill>
                <a:prstClr val="black"/>
              </a:solidFill>
            </a:endParaRPr>
          </a:p>
          <a:p>
            <a:r>
              <a:rPr lang="en-US" altLang="en-US" sz="2400" dirty="0" smtClean="0">
                <a:solidFill>
                  <a:prstClr val="black"/>
                </a:solidFill>
              </a:rPr>
              <a:t>Volcanoes</a:t>
            </a:r>
            <a:endParaRPr lang="en-US" altLang="en-US" sz="2400" dirty="0">
              <a:solidFill>
                <a:prstClr val="black"/>
              </a:solidFill>
            </a:endParaRPr>
          </a:p>
          <a:p>
            <a:r>
              <a:rPr lang="en-US" altLang="en-US" sz="2400" dirty="0" smtClean="0">
                <a:solidFill>
                  <a:prstClr val="black"/>
                </a:solidFill>
              </a:rPr>
              <a:t>Folded Mountains</a:t>
            </a:r>
          </a:p>
          <a:p>
            <a:r>
              <a:rPr lang="en-US" altLang="en-US" sz="2400" dirty="0" smtClean="0">
                <a:solidFill>
                  <a:prstClr val="black"/>
                </a:solidFill>
              </a:rPr>
              <a:t>Subduction Zones</a:t>
            </a:r>
          </a:p>
          <a:p>
            <a:r>
              <a:rPr lang="en-US" altLang="en-US" sz="2400" dirty="0" smtClean="0">
                <a:solidFill>
                  <a:prstClr val="black"/>
                </a:solidFill>
              </a:rPr>
              <a:t>Trenches</a:t>
            </a:r>
          </a:p>
          <a:p>
            <a:r>
              <a:rPr lang="en-US" altLang="en-US" sz="2400" dirty="0" smtClean="0">
                <a:solidFill>
                  <a:prstClr val="black"/>
                </a:solidFill>
              </a:rPr>
              <a:t>Volcanic Islands</a:t>
            </a:r>
          </a:p>
        </p:txBody>
      </p:sp>
      <p:cxnSp>
        <p:nvCxnSpPr>
          <p:cNvPr id="4" name="Straight Connector 3"/>
          <p:cNvCxnSpPr>
            <a:endCxn id="38918" idx="2"/>
          </p:cNvCxnSpPr>
          <p:nvPr/>
        </p:nvCxnSpPr>
        <p:spPr>
          <a:xfrm flipH="1">
            <a:off x="6092190" y="2084294"/>
            <a:ext cx="3810" cy="3889786"/>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5741895" y="3424066"/>
            <a:ext cx="1" cy="605121"/>
          </a:xfrm>
          <a:prstGeom prst="straightConnector1">
            <a:avLst/>
          </a:prstGeom>
          <a:ln w="1174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432848" y="3424068"/>
            <a:ext cx="0" cy="605119"/>
          </a:xfrm>
          <a:prstGeom prst="straightConnector1">
            <a:avLst/>
          </a:prstGeom>
          <a:ln w="1174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0" y="0"/>
            <a:ext cx="12192000" cy="1485900"/>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400" b="1" dirty="0" smtClean="0">
                <a:ln w="44450">
                  <a:solidFill>
                    <a:schemeClr val="accent6">
                      <a:lumMod val="20000"/>
                      <a:lumOff val="80000"/>
                    </a:schemeClr>
                  </a:solidFill>
                  <a:prstDash val="solid"/>
                </a:ln>
                <a:solidFill>
                  <a:srgbClr val="92D050"/>
                </a:solidFill>
                <a:effectLst>
                  <a:glow rad="12700">
                    <a:schemeClr val="accent4">
                      <a:satMod val="175000"/>
                      <a:alpha val="10000"/>
                    </a:schemeClr>
                  </a:glow>
                  <a:outerShdw blurRad="50800" dist="38100" dir="5400000" algn="t" rotWithShape="0">
                    <a:prstClr val="black">
                      <a:alpha val="40000"/>
                    </a:prstClr>
                  </a:outerShdw>
                </a:effectLst>
                <a:latin typeface="+mn-lt"/>
              </a:rPr>
              <a:t>TRANSFORM BOUNDARIES</a:t>
            </a:r>
            <a:endParaRPr lang="en-US" sz="8400" b="1" dirty="0">
              <a:ln w="44450">
                <a:solidFill>
                  <a:schemeClr val="accent6">
                    <a:lumMod val="20000"/>
                    <a:lumOff val="80000"/>
                  </a:schemeClr>
                </a:solidFill>
                <a:prstDash val="solid"/>
              </a:ln>
              <a:solidFill>
                <a:srgbClr val="92D050"/>
              </a:solidFill>
              <a:effectLst>
                <a:glow rad="12700">
                  <a:schemeClr val="accent4">
                    <a:satMod val="175000"/>
                    <a:alpha val="10000"/>
                  </a:schemeClr>
                </a:glow>
                <a:outerShdw blurRad="50800" dist="38100" dir="5400000" algn="t" rotWithShape="0">
                  <a:prstClr val="black">
                    <a:alpha val="40000"/>
                  </a:prstClr>
                </a:outerShdw>
              </a:effectLst>
              <a:latin typeface="+mn-lt"/>
            </a:endParaRPr>
          </a:p>
        </p:txBody>
      </p:sp>
    </p:spTree>
    <p:extLst>
      <p:ext uri="{BB962C8B-B14F-4D97-AF65-F5344CB8AC3E}">
        <p14:creationId xmlns:p14="http://schemas.microsoft.com/office/powerpoint/2010/main" val="2668029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674204" y="0"/>
            <a:ext cx="6843592" cy="6858000"/>
          </a:xfrm>
          <a:prstGeom prst="rect">
            <a:avLst/>
          </a:prstGeom>
        </p:spPr>
      </p:pic>
    </p:spTree>
    <p:extLst>
      <p:ext uri="{BB962C8B-B14F-4D97-AF65-F5344CB8AC3E}">
        <p14:creationId xmlns:p14="http://schemas.microsoft.com/office/powerpoint/2010/main" val="1501881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xfrm>
            <a:off x="2209800" y="1828800"/>
            <a:ext cx="7772400" cy="838200"/>
          </a:xfrm>
        </p:spPr>
        <p:txBody>
          <a:bodyPr/>
          <a:lstStyle/>
          <a:p>
            <a:r>
              <a:rPr lang="en-US" altLang="en-US"/>
              <a:t>Where plates slide past each other</a:t>
            </a:r>
          </a:p>
        </p:txBody>
      </p:sp>
      <p:pic>
        <p:nvPicPr>
          <p:cNvPr id="55300" name="Picture 4" descr="Trans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6709" y="2667000"/>
            <a:ext cx="5131127" cy="365973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0" y="0"/>
            <a:ext cx="12192000" cy="1485900"/>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400" b="1" dirty="0" smtClean="0">
                <a:ln w="44450">
                  <a:solidFill>
                    <a:schemeClr val="accent6">
                      <a:lumMod val="20000"/>
                      <a:lumOff val="80000"/>
                    </a:schemeClr>
                  </a:solidFill>
                  <a:prstDash val="solid"/>
                </a:ln>
                <a:solidFill>
                  <a:srgbClr val="92D050"/>
                </a:solidFill>
                <a:effectLst>
                  <a:glow rad="12700">
                    <a:schemeClr val="accent4">
                      <a:satMod val="175000"/>
                      <a:alpha val="10000"/>
                    </a:schemeClr>
                  </a:glow>
                  <a:outerShdw blurRad="50800" dist="38100" dir="5400000" algn="t" rotWithShape="0">
                    <a:prstClr val="black">
                      <a:alpha val="40000"/>
                    </a:prstClr>
                  </a:outerShdw>
                </a:effectLst>
                <a:latin typeface="+mn-lt"/>
              </a:rPr>
              <a:t>TRANSFORM BOUNDRIES</a:t>
            </a:r>
            <a:endParaRPr lang="en-US" sz="8400" b="1" dirty="0">
              <a:ln w="44450">
                <a:solidFill>
                  <a:schemeClr val="accent6">
                    <a:lumMod val="20000"/>
                    <a:lumOff val="80000"/>
                  </a:schemeClr>
                </a:solidFill>
                <a:prstDash val="solid"/>
              </a:ln>
              <a:solidFill>
                <a:srgbClr val="92D050"/>
              </a:solidFill>
              <a:effectLst>
                <a:glow rad="12700">
                  <a:schemeClr val="accent4">
                    <a:satMod val="175000"/>
                    <a:alpha val="10000"/>
                  </a:schemeClr>
                </a:glow>
                <a:outerShdw blurRad="50800" dist="38100" dir="5400000" algn="t" rotWithShape="0">
                  <a:prstClr val="black">
                    <a:alpha val="40000"/>
                  </a:prstClr>
                </a:outerShdw>
              </a:effectLst>
              <a:latin typeface="+mn-lt"/>
            </a:endParaRPr>
          </a:p>
        </p:txBody>
      </p:sp>
      <p:sp>
        <p:nvSpPr>
          <p:cNvPr id="9" name="Title 1"/>
          <p:cNvSpPr txBox="1">
            <a:spLocks/>
          </p:cNvSpPr>
          <p:nvPr/>
        </p:nvSpPr>
        <p:spPr>
          <a:xfrm>
            <a:off x="340659" y="1082675"/>
            <a:ext cx="11510681" cy="1485900"/>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smtClean="0">
                <a:ln w="44450">
                  <a:solidFill>
                    <a:srgbClr val="ECECEC"/>
                  </a:solidFill>
                  <a:prstDash val="solid"/>
                </a:ln>
                <a:solidFill>
                  <a:srgbClr val="92D050"/>
                </a:solidFill>
                <a:effectLst>
                  <a:glow rad="12700">
                    <a:schemeClr val="accent4">
                      <a:satMod val="175000"/>
                      <a:alpha val="10000"/>
                    </a:schemeClr>
                  </a:glow>
                  <a:outerShdw blurRad="50800" dist="38100" dir="5400000" algn="t" rotWithShape="0">
                    <a:prstClr val="black">
                      <a:alpha val="40000"/>
                    </a:prstClr>
                  </a:outerShdw>
                </a:effectLst>
                <a:latin typeface="+mn-lt"/>
              </a:rPr>
              <a:t>“TRAFFIC”</a:t>
            </a:r>
            <a:endParaRPr lang="en-US" sz="6000" b="1" dirty="0">
              <a:ln w="44450">
                <a:solidFill>
                  <a:srgbClr val="ECECEC"/>
                </a:solidFill>
                <a:prstDash val="solid"/>
              </a:ln>
              <a:solidFill>
                <a:srgbClr val="92D050"/>
              </a:solidFill>
              <a:effectLst>
                <a:glow rad="12700">
                  <a:schemeClr val="accent4">
                    <a:satMod val="175000"/>
                    <a:alpha val="10000"/>
                  </a:schemeClr>
                </a:glow>
                <a:outerShdw blurRad="50800" dist="38100" dir="5400000" algn="t" rotWithShape="0">
                  <a:prstClr val="black">
                    <a:alpha val="40000"/>
                  </a:prstClr>
                </a:outerShdw>
              </a:effectLst>
              <a:latin typeface="+mn-lt"/>
            </a:endParaRPr>
          </a:p>
        </p:txBody>
      </p:sp>
    </p:spTree>
    <p:extLst>
      <p:ext uri="{BB962C8B-B14F-4D97-AF65-F5344CB8AC3E}">
        <p14:creationId xmlns:p14="http://schemas.microsoft.com/office/powerpoint/2010/main" val="5411215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3" descr="plate boundari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8605" y="1485900"/>
            <a:ext cx="7727576" cy="497347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hlinkClick r:id="rId3"/>
          </p:cNvPr>
          <p:cNvSpPr txBox="1">
            <a:spLocks/>
          </p:cNvSpPr>
          <p:nvPr/>
        </p:nvSpPr>
        <p:spPr>
          <a:xfrm>
            <a:off x="636815" y="0"/>
            <a:ext cx="10891156" cy="1485900"/>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b="1"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TECTONIC PLATES</a:t>
            </a:r>
            <a:endParaRPr lang="en-US" sz="8800" b="1" dirty="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endParaRPr>
          </a:p>
        </p:txBody>
      </p:sp>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48838" r="2325"/>
          <a:stretch/>
        </p:blipFill>
        <p:spPr>
          <a:xfrm>
            <a:off x="10306049" y="4790545"/>
            <a:ext cx="1796140" cy="2067455"/>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720" r="50444"/>
          <a:stretch/>
        </p:blipFill>
        <p:spPr>
          <a:xfrm>
            <a:off x="62596" y="4790544"/>
            <a:ext cx="1796140" cy="2067455"/>
          </a:xfrm>
          <a:prstGeom prst="rect">
            <a:avLst/>
          </a:prstGeom>
        </p:spPr>
      </p:pic>
    </p:spTree>
    <p:extLst>
      <p:ext uri="{BB962C8B-B14F-4D97-AF65-F5344CB8AC3E}">
        <p14:creationId xmlns:p14="http://schemas.microsoft.com/office/powerpoint/2010/main" val="3730856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Text Box 4"/>
          <p:cNvSpPr txBox="1">
            <a:spLocks noChangeArrowheads="1"/>
          </p:cNvSpPr>
          <p:nvPr/>
        </p:nvSpPr>
        <p:spPr bwMode="auto">
          <a:xfrm>
            <a:off x="8458200" y="4343400"/>
            <a:ext cx="1905000" cy="923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a:t>Volcanism is mostly focused at plate margins</a:t>
            </a:r>
          </a:p>
        </p:txBody>
      </p:sp>
      <p:pic>
        <p:nvPicPr>
          <p:cNvPr id="64519" name="Picture 7" descr="ringoffi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5771" y="1905000"/>
            <a:ext cx="4227261" cy="4167385"/>
          </a:xfrm>
          <a:prstGeom prst="rect">
            <a:avLst/>
          </a:prstGeom>
          <a:noFill/>
          <a:extLst>
            <a:ext uri="{909E8E84-426E-40DD-AFC4-6F175D3DCCD1}">
              <a14:hiddenFill xmlns:a14="http://schemas.microsoft.com/office/drawing/2010/main">
                <a:solidFill>
                  <a:srgbClr val="FFFFFF"/>
                </a:solidFill>
              </a14:hiddenFill>
            </a:ext>
          </a:extLst>
        </p:spPr>
      </p:pic>
      <p:pic>
        <p:nvPicPr>
          <p:cNvPr id="64520" name="Picture 8" descr="g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7937" y="1905000"/>
            <a:ext cx="2901666" cy="1920960"/>
          </a:xfrm>
          <a:prstGeom prst="rect">
            <a:avLst/>
          </a:prstGeom>
          <a:noFill/>
          <a:extLst>
            <a:ext uri="{909E8E84-426E-40DD-AFC4-6F175D3DCCD1}">
              <a14:hiddenFill xmlns:a14="http://schemas.microsoft.com/office/drawing/2010/main">
                <a:solidFill>
                  <a:srgbClr val="FFFFFF"/>
                </a:solidFill>
              </a14:hiddenFill>
            </a:ext>
          </a:extLst>
        </p:spPr>
      </p:pic>
      <p:sp>
        <p:nvSpPr>
          <p:cNvPr id="64521" name="Line 9"/>
          <p:cNvSpPr>
            <a:spLocks noChangeShapeType="1"/>
          </p:cNvSpPr>
          <p:nvPr/>
        </p:nvSpPr>
        <p:spPr bwMode="auto">
          <a:xfrm flipH="1">
            <a:off x="7924800" y="3124200"/>
            <a:ext cx="533400" cy="838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64522" name="Picture 10" descr="intr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57936" y="4343400"/>
            <a:ext cx="2901667" cy="1653995"/>
          </a:xfrm>
          <a:prstGeom prst="rect">
            <a:avLst/>
          </a:prstGeom>
          <a:noFill/>
          <a:extLst>
            <a:ext uri="{909E8E84-426E-40DD-AFC4-6F175D3DCCD1}">
              <a14:hiddenFill xmlns:a14="http://schemas.microsoft.com/office/drawing/2010/main">
                <a:solidFill>
                  <a:srgbClr val="FFFFFF"/>
                </a:solidFill>
              </a14:hiddenFill>
            </a:ext>
          </a:extLst>
        </p:spPr>
      </p:pic>
      <p:sp>
        <p:nvSpPr>
          <p:cNvPr id="64523" name="Line 11"/>
          <p:cNvSpPr>
            <a:spLocks noChangeShapeType="1"/>
          </p:cNvSpPr>
          <p:nvPr/>
        </p:nvSpPr>
        <p:spPr bwMode="auto">
          <a:xfrm>
            <a:off x="3733800" y="5029200"/>
            <a:ext cx="20574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64524" name="Picture 12" descr="kamchatk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188" y="1905000"/>
            <a:ext cx="3878115" cy="4167385"/>
          </a:xfrm>
          <a:prstGeom prst="rect">
            <a:avLst/>
          </a:prstGeom>
          <a:noFill/>
          <a:extLst>
            <a:ext uri="{909E8E84-426E-40DD-AFC4-6F175D3DCCD1}">
              <a14:hiddenFill xmlns:a14="http://schemas.microsoft.com/office/drawing/2010/main">
                <a:solidFill>
                  <a:srgbClr val="FFFFFF"/>
                </a:solidFill>
              </a14:hiddenFill>
            </a:ext>
          </a:extLst>
        </p:spPr>
      </p:pic>
      <p:sp>
        <p:nvSpPr>
          <p:cNvPr id="64525" name="Line 13"/>
          <p:cNvSpPr>
            <a:spLocks noChangeShapeType="1"/>
          </p:cNvSpPr>
          <p:nvPr/>
        </p:nvSpPr>
        <p:spPr bwMode="auto">
          <a:xfrm>
            <a:off x="3657600" y="2819400"/>
            <a:ext cx="17526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 name="Title 1"/>
          <p:cNvSpPr txBox="1">
            <a:spLocks/>
          </p:cNvSpPr>
          <p:nvPr/>
        </p:nvSpPr>
        <p:spPr>
          <a:xfrm>
            <a:off x="636815" y="0"/>
            <a:ext cx="10891156" cy="1485900"/>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b="1" dirty="0"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PACIFIC RING OF FIRE</a:t>
            </a:r>
            <a:endParaRPr lang="en-US" sz="8800" b="1" dirty="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endParaRPr>
          </a:p>
        </p:txBody>
      </p:sp>
    </p:spTree>
    <p:extLst>
      <p:ext uri="{BB962C8B-B14F-4D97-AF65-F5344CB8AC3E}">
        <p14:creationId xmlns:p14="http://schemas.microsoft.com/office/powerpoint/2010/main" val="15112358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sz="half" idx="1"/>
          </p:nvPr>
        </p:nvSpPr>
        <p:spPr>
          <a:xfrm>
            <a:off x="2628900" y="1943100"/>
            <a:ext cx="6934200" cy="3962400"/>
          </a:xfrm>
        </p:spPr>
        <p:txBody>
          <a:bodyPr>
            <a:normAutofit/>
          </a:bodyPr>
          <a:lstStyle/>
          <a:p>
            <a:pPr algn="just">
              <a:buFontTx/>
              <a:buNone/>
            </a:pPr>
            <a:r>
              <a:rPr lang="en-US" altLang="en-US" sz="3200" dirty="0" smtClean="0">
                <a:solidFill>
                  <a:srgbClr val="DF360B"/>
                </a:solidFill>
              </a:rPr>
              <a:t>Subduction            Rifting             Hotspots</a:t>
            </a:r>
            <a:endParaRPr lang="en-US" altLang="en-US" sz="3200" dirty="0">
              <a:solidFill>
                <a:srgbClr val="DF360B"/>
              </a:solidFill>
            </a:endParaRPr>
          </a:p>
        </p:txBody>
      </p:sp>
      <p:sp>
        <p:nvSpPr>
          <p:cNvPr id="66566" name="Rectangle 6"/>
          <p:cNvSpPr>
            <a:spLocks noChangeArrowheads="1"/>
          </p:cNvSpPr>
          <p:nvPr/>
        </p:nvSpPr>
        <p:spPr bwMode="auto">
          <a:xfrm>
            <a:off x="2209800" y="9144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charset="0"/>
                <a:ea typeface="ＭＳ Ｐゴシック" charset="-128"/>
              </a:defRPr>
            </a:lvl1pPr>
            <a:lvl2pPr algn="ctr">
              <a:defRPr sz="4400">
                <a:solidFill>
                  <a:schemeClr val="tx2"/>
                </a:solidFill>
                <a:latin typeface="Arial" charset="0"/>
                <a:ea typeface="ＭＳ Ｐゴシック" charset="-128"/>
              </a:defRPr>
            </a:lvl2pPr>
            <a:lvl3pPr algn="ctr">
              <a:defRPr sz="4400">
                <a:solidFill>
                  <a:schemeClr val="tx2"/>
                </a:solidFill>
                <a:latin typeface="Arial" charset="0"/>
                <a:ea typeface="ＭＳ Ｐゴシック" charset="-128"/>
              </a:defRPr>
            </a:lvl3pPr>
            <a:lvl4pPr algn="ctr">
              <a:defRPr sz="4400">
                <a:solidFill>
                  <a:schemeClr val="tx2"/>
                </a:solidFill>
                <a:latin typeface="Arial" charset="0"/>
                <a:ea typeface="ＭＳ Ｐゴシック" charset="-128"/>
              </a:defRPr>
            </a:lvl4pPr>
            <a:lvl5pPr algn="ctr">
              <a:defRPr sz="4400">
                <a:solidFill>
                  <a:schemeClr val="tx2"/>
                </a:solidFill>
                <a:latin typeface="Arial" charset="0"/>
                <a:ea typeface="ＭＳ Ｐゴシック" charset="-128"/>
              </a:defRPr>
            </a:lvl5pPr>
            <a:lvl6pPr marL="457200" algn="ctr" fontAlgn="base">
              <a:spcBef>
                <a:spcPct val="0"/>
              </a:spcBef>
              <a:spcAft>
                <a:spcPct val="0"/>
              </a:spcAft>
              <a:defRPr sz="4400">
                <a:solidFill>
                  <a:schemeClr val="tx2"/>
                </a:solidFill>
                <a:latin typeface="Arial" charset="0"/>
                <a:ea typeface="ＭＳ Ｐゴシック" charset="-128"/>
              </a:defRPr>
            </a:lvl6pPr>
            <a:lvl7pPr marL="914400" algn="ctr" fontAlgn="base">
              <a:spcBef>
                <a:spcPct val="0"/>
              </a:spcBef>
              <a:spcAft>
                <a:spcPct val="0"/>
              </a:spcAft>
              <a:defRPr sz="4400">
                <a:solidFill>
                  <a:schemeClr val="tx2"/>
                </a:solidFill>
                <a:latin typeface="Arial" charset="0"/>
                <a:ea typeface="ＭＳ Ｐゴシック" charset="-128"/>
              </a:defRPr>
            </a:lvl7pPr>
            <a:lvl8pPr marL="1371600" algn="ctr" fontAlgn="base">
              <a:spcBef>
                <a:spcPct val="0"/>
              </a:spcBef>
              <a:spcAft>
                <a:spcPct val="0"/>
              </a:spcAft>
              <a:defRPr sz="4400">
                <a:solidFill>
                  <a:schemeClr val="tx2"/>
                </a:solidFill>
                <a:latin typeface="Arial" charset="0"/>
                <a:ea typeface="ＭＳ Ｐゴシック" charset="-128"/>
              </a:defRPr>
            </a:lvl8pPr>
            <a:lvl9pPr marL="1828800" algn="ctr" fontAlgn="base">
              <a:spcBef>
                <a:spcPct val="0"/>
              </a:spcBef>
              <a:spcAft>
                <a:spcPct val="0"/>
              </a:spcAft>
              <a:defRPr sz="4400">
                <a:solidFill>
                  <a:schemeClr val="tx2"/>
                </a:solidFill>
                <a:latin typeface="Arial" charset="0"/>
                <a:ea typeface="ＭＳ Ｐゴシック" charset="-128"/>
              </a:defRPr>
            </a:lvl9pPr>
          </a:lstStyle>
          <a:p>
            <a:pPr eaLnBrk="1" hangingPunct="1"/>
            <a:r>
              <a:rPr lang="en-US" altLang="en-US" dirty="0">
                <a:solidFill>
                  <a:srgbClr val="FFC000"/>
                </a:solidFill>
              </a:rPr>
              <a:t>Volcanoes are formed by:</a:t>
            </a:r>
          </a:p>
        </p:txBody>
      </p:sp>
      <p:pic>
        <p:nvPicPr>
          <p:cNvPr id="66568" name="Picture 8" descr="volcani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2807" y="2514600"/>
            <a:ext cx="9699171" cy="389698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636815" y="0"/>
            <a:ext cx="10891156" cy="1485900"/>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b="1" dirty="0"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VOLCANOES</a:t>
            </a:r>
            <a:endParaRPr lang="en-US" sz="8800" b="1" dirty="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endParaRPr>
          </a:p>
        </p:txBody>
      </p:sp>
    </p:spTree>
    <p:extLst>
      <p:ext uri="{BB962C8B-B14F-4D97-AF65-F5344CB8AC3E}">
        <p14:creationId xmlns:p14="http://schemas.microsoft.com/office/powerpoint/2010/main" val="4189003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36815" y="1201738"/>
            <a:ext cx="10891155" cy="530223"/>
          </a:xfrm>
        </p:spPr>
        <p:txBody>
          <a:bodyPr/>
          <a:lstStyle/>
          <a:p>
            <a:pPr marL="0" indent="0" algn="ctr">
              <a:buNone/>
            </a:pPr>
            <a:r>
              <a:rPr lang="en-US" altLang="en-US" dirty="0">
                <a:solidFill>
                  <a:srgbClr val="DF360B"/>
                </a:solidFill>
              </a:rPr>
              <a:t>Hot mantle plumes breaching the surface in the middle of a tectonic plate</a:t>
            </a:r>
          </a:p>
        </p:txBody>
      </p:sp>
      <p:pic>
        <p:nvPicPr>
          <p:cNvPr id="68618" name="Picture 10" descr="hawaii_37508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2871" y="3071963"/>
            <a:ext cx="5514508" cy="3446313"/>
          </a:xfrm>
          <a:prstGeom prst="rect">
            <a:avLst/>
          </a:prstGeom>
          <a:noFill/>
          <a:extLst>
            <a:ext uri="{909E8E84-426E-40DD-AFC4-6F175D3DCCD1}">
              <a14:hiddenFill xmlns:a14="http://schemas.microsoft.com/office/drawing/2010/main">
                <a:solidFill>
                  <a:srgbClr val="FFFFFF"/>
                </a:solidFill>
              </a14:hiddenFill>
            </a:ext>
          </a:extLst>
        </p:spPr>
      </p:pic>
      <p:sp>
        <p:nvSpPr>
          <p:cNvPr id="68619" name="Text Box 11"/>
          <p:cNvSpPr txBox="1">
            <a:spLocks noChangeArrowheads="1"/>
          </p:cNvSpPr>
          <p:nvPr/>
        </p:nvSpPr>
        <p:spPr bwMode="auto">
          <a:xfrm>
            <a:off x="6934200" y="6096000"/>
            <a:ext cx="3505200"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1200"/>
              <a:t>Photo: Tom Pfeiffer / www.volcanodiscovery.com</a:t>
            </a:r>
            <a:endParaRPr lang="en-US" altLang="en-US"/>
          </a:p>
        </p:txBody>
      </p:sp>
      <p:pic>
        <p:nvPicPr>
          <p:cNvPr id="68620" name="Picture 12" descr="hotsp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176" y="1731961"/>
            <a:ext cx="5651286" cy="2830171"/>
          </a:xfrm>
          <a:prstGeom prst="rect">
            <a:avLst/>
          </a:prstGeom>
          <a:noFill/>
          <a:extLst>
            <a:ext uri="{909E8E84-426E-40DD-AFC4-6F175D3DCCD1}">
              <a14:hiddenFill xmlns:a14="http://schemas.microsoft.com/office/drawing/2010/main">
                <a:solidFill>
                  <a:srgbClr val="FFFFFF"/>
                </a:solidFill>
              </a14:hiddenFill>
            </a:ext>
          </a:extLst>
        </p:spPr>
      </p:pic>
      <p:sp>
        <p:nvSpPr>
          <p:cNvPr id="68621" name="Text Box 13"/>
          <p:cNvSpPr txBox="1">
            <a:spLocks noChangeArrowheads="1"/>
          </p:cNvSpPr>
          <p:nvPr/>
        </p:nvSpPr>
        <p:spPr bwMode="auto">
          <a:xfrm>
            <a:off x="1828800" y="5562600"/>
            <a:ext cx="396240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a:t>The Hawaiian island chain are examples of hotspot volcanoes.</a:t>
            </a:r>
          </a:p>
        </p:txBody>
      </p:sp>
      <p:sp>
        <p:nvSpPr>
          <p:cNvPr id="8" name="Title 1"/>
          <p:cNvSpPr txBox="1">
            <a:spLocks/>
          </p:cNvSpPr>
          <p:nvPr/>
        </p:nvSpPr>
        <p:spPr>
          <a:xfrm>
            <a:off x="636815" y="0"/>
            <a:ext cx="10891156" cy="1485900"/>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b="1" dirty="0"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HOTSPOT VOLCANOES</a:t>
            </a:r>
            <a:endParaRPr lang="en-US" sz="8800" b="1" dirty="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endParaRPr>
          </a:p>
        </p:txBody>
      </p:sp>
    </p:spTree>
    <p:extLst>
      <p:ext uri="{BB962C8B-B14F-4D97-AF65-F5344CB8AC3E}">
        <p14:creationId xmlns:p14="http://schemas.microsoft.com/office/powerpoint/2010/main" val="12339964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36815" y="0"/>
            <a:ext cx="10891156" cy="1485900"/>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b="1" dirty="0"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HOTSPOT VOLCANOES</a:t>
            </a:r>
            <a:endParaRPr lang="en-US" sz="8800" b="1" dirty="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endParaRPr>
          </a:p>
        </p:txBody>
      </p:sp>
      <p:pic>
        <p:nvPicPr>
          <p:cNvPr id="86020" name="Picture 4" descr="hotspo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9091" y="1822929"/>
            <a:ext cx="7086600" cy="4487125"/>
          </a:xfrm>
          <a:prstGeom prst="rect">
            <a:avLst/>
          </a:prstGeom>
          <a:noFill/>
          <a:extLst>
            <a:ext uri="{909E8E84-426E-40DD-AFC4-6F175D3DCCD1}">
              <a14:hiddenFill xmlns:a14="http://schemas.microsoft.com/office/drawing/2010/main">
                <a:solidFill>
                  <a:srgbClr val="FFFFFF"/>
                </a:solidFill>
              </a14:hiddenFill>
            </a:ext>
          </a:extLst>
        </p:spPr>
      </p:pic>
      <p:sp>
        <p:nvSpPr>
          <p:cNvPr id="86021" name="Text Box 5"/>
          <p:cNvSpPr txBox="1">
            <a:spLocks noChangeArrowheads="1"/>
          </p:cNvSpPr>
          <p:nvPr/>
        </p:nvSpPr>
        <p:spPr bwMode="auto">
          <a:xfrm>
            <a:off x="636814" y="1138889"/>
            <a:ext cx="10891155" cy="515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altLang="en-US" sz="2750" dirty="0">
                <a:solidFill>
                  <a:srgbClr val="DF360B"/>
                </a:solidFill>
              </a:rPr>
              <a:t>The tectonic plate moves over a fixed hotspot forming a chain of volcanoes</a:t>
            </a:r>
            <a:r>
              <a:rPr lang="en-US" altLang="en-US" dirty="0">
                <a:solidFill>
                  <a:srgbClr val="DF360B"/>
                </a:solidFill>
              </a:rPr>
              <a:t>.</a:t>
            </a:r>
          </a:p>
        </p:txBody>
      </p:sp>
      <p:sp>
        <p:nvSpPr>
          <p:cNvPr id="86022" name="Text Box 6"/>
          <p:cNvSpPr txBox="1">
            <a:spLocks noChangeArrowheads="1"/>
          </p:cNvSpPr>
          <p:nvPr/>
        </p:nvSpPr>
        <p:spPr bwMode="auto">
          <a:xfrm>
            <a:off x="636814" y="6310054"/>
            <a:ext cx="10891155" cy="515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altLang="en-US" sz="2750" dirty="0">
                <a:solidFill>
                  <a:srgbClr val="DF360B"/>
                </a:solidFill>
              </a:rPr>
              <a:t>The volcanoes get younger from one end to the other.</a:t>
            </a:r>
          </a:p>
        </p:txBody>
      </p:sp>
    </p:spTree>
    <p:extLst>
      <p:ext uri="{BB962C8B-B14F-4D97-AF65-F5344CB8AC3E}">
        <p14:creationId xmlns:p14="http://schemas.microsoft.com/office/powerpoint/2010/main" val="29288014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36815" y="0"/>
            <a:ext cx="10891156" cy="1485900"/>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b="1" dirty="0"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EARTHQUAKES</a:t>
            </a:r>
            <a:endParaRPr lang="en-US" sz="8800" b="1" dirty="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endParaRPr>
          </a:p>
        </p:txBody>
      </p:sp>
      <p:sp>
        <p:nvSpPr>
          <p:cNvPr id="7" name="Rectangle 3"/>
          <p:cNvSpPr txBox="1">
            <a:spLocks noChangeArrowheads="1"/>
          </p:cNvSpPr>
          <p:nvPr/>
        </p:nvSpPr>
        <p:spPr>
          <a:xfrm>
            <a:off x="636814" y="1146365"/>
            <a:ext cx="10891155" cy="6006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altLang="en-US" sz="2700" dirty="0" smtClean="0">
                <a:solidFill>
                  <a:srgbClr val="FFC000"/>
                </a:solidFill>
              </a:rPr>
              <a:t>As with volcanoes, earthquakes are </a:t>
            </a:r>
            <a:r>
              <a:rPr lang="en-US" altLang="en-US" sz="2700" b="1" dirty="0" smtClean="0">
                <a:solidFill>
                  <a:srgbClr val="FFC000"/>
                </a:solidFill>
              </a:rPr>
              <a:t>not </a:t>
            </a:r>
            <a:r>
              <a:rPr lang="en-US" altLang="en-US" sz="2700" dirty="0" smtClean="0">
                <a:solidFill>
                  <a:srgbClr val="FFC000"/>
                </a:solidFill>
              </a:rPr>
              <a:t>randomly distributed over the globe.</a:t>
            </a:r>
          </a:p>
          <a:p>
            <a:endParaRPr lang="en-US" altLang="en-US" dirty="0" smtClean="0">
              <a:solidFill>
                <a:srgbClr val="DF360B"/>
              </a:solidFill>
            </a:endParaRPr>
          </a:p>
          <a:p>
            <a:endParaRPr lang="en-US" altLang="en-US" dirty="0" smtClean="0">
              <a:solidFill>
                <a:srgbClr val="DF360B"/>
              </a:solidFill>
            </a:endParaRPr>
          </a:p>
          <a:p>
            <a:endParaRPr lang="en-US" altLang="en-US" dirty="0" smtClean="0">
              <a:solidFill>
                <a:srgbClr val="DF360B"/>
              </a:solidFill>
            </a:endParaRPr>
          </a:p>
          <a:p>
            <a:endParaRPr lang="en-US" altLang="en-US" dirty="0" smtClean="0">
              <a:solidFill>
                <a:srgbClr val="DF360B"/>
              </a:solidFill>
            </a:endParaRPr>
          </a:p>
        </p:txBody>
      </p:sp>
      <p:pic>
        <p:nvPicPr>
          <p:cNvPr id="8" name="Picture 4" descr="EQ-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5828" y="1826567"/>
            <a:ext cx="5953125" cy="3859306"/>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5"/>
          <p:cNvSpPr txBox="1">
            <a:spLocks noChangeArrowheads="1"/>
          </p:cNvSpPr>
          <p:nvPr/>
        </p:nvSpPr>
        <p:spPr bwMode="auto">
          <a:xfrm>
            <a:off x="9058953" y="4093811"/>
            <a:ext cx="2348753" cy="1569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en-US" altLang="en-US" sz="2400" dirty="0">
                <a:solidFill>
                  <a:srgbClr val="DF360B"/>
                </a:solidFill>
              </a:rPr>
              <a:t>Figure showing the distribution of earthquakes around the globe</a:t>
            </a:r>
          </a:p>
        </p:txBody>
      </p:sp>
      <p:sp>
        <p:nvSpPr>
          <p:cNvPr id="5" name="Rectangle 4"/>
          <p:cNvSpPr/>
          <p:nvPr/>
        </p:nvSpPr>
        <p:spPr>
          <a:xfrm>
            <a:off x="636814" y="5845006"/>
            <a:ext cx="10891155" cy="923330"/>
          </a:xfrm>
          <a:prstGeom prst="rect">
            <a:avLst/>
          </a:prstGeom>
        </p:spPr>
        <p:txBody>
          <a:bodyPr wrap="square">
            <a:spAutoFit/>
          </a:bodyPr>
          <a:lstStyle/>
          <a:p>
            <a:pPr algn="ctr"/>
            <a:r>
              <a:rPr lang="en-US" altLang="en-US" sz="2700" dirty="0" smtClean="0">
                <a:solidFill>
                  <a:srgbClr val="FFC000"/>
                </a:solidFill>
              </a:rPr>
              <a:t>At the boundaries between plates, friction causes them to stick together. When built up energy causes them to break, earthquakes occur.</a:t>
            </a:r>
            <a:endParaRPr lang="en-US" altLang="en-US" sz="2700" dirty="0">
              <a:solidFill>
                <a:srgbClr val="FFC000"/>
              </a:solidFill>
            </a:endParaRPr>
          </a:p>
        </p:txBody>
      </p:sp>
    </p:spTree>
    <p:extLst>
      <p:ext uri="{BB962C8B-B14F-4D97-AF65-F5344CB8AC3E}">
        <p14:creationId xmlns:p14="http://schemas.microsoft.com/office/powerpoint/2010/main" val="2411973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847725" y="1165412"/>
            <a:ext cx="10515600" cy="750702"/>
          </a:xfrm>
        </p:spPr>
        <p:txBody>
          <a:bodyPr/>
          <a:lstStyle/>
          <a:p>
            <a:pPr algn="ctr"/>
            <a:r>
              <a:rPr lang="en-US" altLang="en-US" dirty="0">
                <a:solidFill>
                  <a:srgbClr val="FFC000"/>
                </a:solidFill>
              </a:rPr>
              <a:t>Where do earthquakes form? </a:t>
            </a:r>
          </a:p>
        </p:txBody>
      </p:sp>
      <p:pic>
        <p:nvPicPr>
          <p:cNvPr id="78852" name="Picture 4" descr="EQ-lo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981201"/>
            <a:ext cx="8705850" cy="4125913"/>
          </a:xfrm>
          <a:prstGeom prst="rect">
            <a:avLst/>
          </a:prstGeom>
          <a:noFill/>
          <a:extLst>
            <a:ext uri="{909E8E84-426E-40DD-AFC4-6F175D3DCCD1}">
              <a14:hiddenFill xmlns:a14="http://schemas.microsoft.com/office/drawing/2010/main">
                <a:solidFill>
                  <a:srgbClr val="FFFFFF"/>
                </a:solidFill>
              </a14:hiddenFill>
            </a:ext>
          </a:extLst>
        </p:spPr>
      </p:pic>
      <p:sp>
        <p:nvSpPr>
          <p:cNvPr id="78853" name="Text Box 5"/>
          <p:cNvSpPr txBox="1">
            <a:spLocks noChangeArrowheads="1"/>
          </p:cNvSpPr>
          <p:nvPr/>
        </p:nvSpPr>
        <p:spPr bwMode="auto">
          <a:xfrm>
            <a:off x="2790825" y="6172201"/>
            <a:ext cx="6629400"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en-US" sz="2400" dirty="0">
                <a:solidFill>
                  <a:srgbClr val="FFC000"/>
                </a:solidFill>
              </a:rPr>
              <a:t>Figure showing the tectonic setting of earthquakes</a:t>
            </a:r>
          </a:p>
        </p:txBody>
      </p:sp>
      <p:sp>
        <p:nvSpPr>
          <p:cNvPr id="5" name="Title 1"/>
          <p:cNvSpPr txBox="1">
            <a:spLocks/>
          </p:cNvSpPr>
          <p:nvPr/>
        </p:nvSpPr>
        <p:spPr>
          <a:xfrm>
            <a:off x="636815" y="0"/>
            <a:ext cx="10891156" cy="1485900"/>
          </a:xfrm>
          <a:prstGeom prst="rect">
            <a:avLst/>
          </a:prstGeom>
          <a:noFill/>
          <a:scene3d>
            <a:camera prst="perspectiveFront" fov="5400000">
              <a:rot lat="0" lon="0" rev="0"/>
            </a:camera>
            <a:lightRig rig="threePt" dir="t">
              <a:rot lat="0" lon="0" rev="0"/>
            </a:lightRig>
          </a:scene3d>
          <a:sp3d/>
        </p:spPr>
        <p:txBody>
          <a:bodyPr vert="horz" lIns="91440" tIns="45720" rIns="91440" bIns="45720" rtlCol="0" anchor="ctr" anchorCtr="1">
            <a:noAutofit/>
            <a:sp3d z="50800">
              <a:bevelT h="1270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b="1" dirty="0" smtClean="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rPr>
              <a:t>EARTHQUAKES</a:t>
            </a:r>
            <a:endParaRPr lang="en-US" sz="8800" b="1" dirty="0">
              <a:ln w="44450">
                <a:solidFill>
                  <a:srgbClr val="EE8858"/>
                </a:solidFill>
                <a:prstDash val="solid"/>
              </a:ln>
              <a:solidFill>
                <a:srgbClr val="DF360B"/>
              </a:solidFill>
              <a:effectLst>
                <a:glow rad="12700">
                  <a:schemeClr val="accent4">
                    <a:satMod val="175000"/>
                    <a:alpha val="10000"/>
                  </a:schemeClr>
                </a:glow>
                <a:outerShdw blurRad="50800" dist="38100" dir="5400000" algn="t" rotWithShape="0">
                  <a:prstClr val="black">
                    <a:alpha val="40000"/>
                  </a:prstClr>
                </a:outerShdw>
              </a:effectLst>
              <a:latin typeface="+mn-lt"/>
            </a:endParaRPr>
          </a:p>
        </p:txBody>
      </p:sp>
    </p:spTree>
    <p:extLst>
      <p:ext uri="{BB962C8B-B14F-4D97-AF65-F5344CB8AC3E}">
        <p14:creationId xmlns:p14="http://schemas.microsoft.com/office/powerpoint/2010/main" val="13272378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1764</TotalTime>
  <Words>977</Words>
  <Application>Microsoft Office PowerPoint</Application>
  <PresentationFormat>Widescreen</PresentationFormat>
  <Paragraphs>92</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ＭＳ Ｐゴシック</vt:lpstr>
      <vt:lpstr>Arial</vt:lpstr>
      <vt:lpstr>Calibri</vt:lpstr>
      <vt:lpstr>Calibri Light</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do earthquakes form?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TECTONIC PLATES</dc:title>
  <dc:creator>Thomas Kell</dc:creator>
  <cp:lastModifiedBy>Thomas Kell</cp:lastModifiedBy>
  <cp:revision>38</cp:revision>
  <dcterms:created xsi:type="dcterms:W3CDTF">2016-10-30T20:32:08Z</dcterms:created>
  <dcterms:modified xsi:type="dcterms:W3CDTF">2017-10-28T20:22:11Z</dcterms:modified>
</cp:coreProperties>
</file>