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14"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858"/>
    <a:srgbClr val="DF360B"/>
    <a:srgbClr val="ECECEC"/>
    <a:srgbClr val="BFDAF2"/>
    <a:srgbClr val="1B223B"/>
    <a:srgbClr val="577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37"/>
  </p:normalViewPr>
  <p:slideViewPr>
    <p:cSldViewPr snapToGrid="0" snapToObjects="1">
      <p:cViewPr varScale="1">
        <p:scale>
          <a:sx n="62" d="100"/>
          <a:sy n="62" d="100"/>
        </p:scale>
        <p:origin x="7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81F67-B681-AD43-AF5F-5D228231B0F2}"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B28FC-6427-AC4B-B086-CD6F071A03A6}" type="slidenum">
              <a:rPr lang="en-US" smtClean="0"/>
              <a:t>‹#›</a:t>
            </a:fld>
            <a:endParaRPr lang="en-US"/>
          </a:p>
        </p:txBody>
      </p:sp>
    </p:spTree>
    <p:extLst>
      <p:ext uri="{BB962C8B-B14F-4D97-AF65-F5344CB8AC3E}">
        <p14:creationId xmlns:p14="http://schemas.microsoft.com/office/powerpoint/2010/main" val="48235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5E2A6-5A5B-9346-A973-2379392F2A93}" type="slidenum">
              <a:rPr lang="en-US" altLang="en-US"/>
              <a:pPr/>
              <a:t>1</a:t>
            </a:fld>
            <a:endParaRPr lang="en-US" altLang="en-US"/>
          </a:p>
        </p:txBody>
      </p:sp>
      <p:sp>
        <p:nvSpPr>
          <p:cNvPr id="3379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Firstly, there are three types of plate boundary, each related to the movement seen along the boundary.</a:t>
            </a:r>
          </a:p>
          <a:p>
            <a:pPr>
              <a:buFontTx/>
              <a:buChar char="•"/>
            </a:pPr>
            <a:r>
              <a:rPr lang="en-US" altLang="en-US"/>
              <a:t>Divergent boundaries are where plates move away from each other</a:t>
            </a:r>
          </a:p>
          <a:p>
            <a:pPr>
              <a:buFontTx/>
              <a:buChar char="•"/>
            </a:pPr>
            <a:r>
              <a:rPr lang="en-US" altLang="en-US"/>
              <a:t>Convergent boundaries are where the plates move towards each other</a:t>
            </a:r>
          </a:p>
          <a:p>
            <a:pPr>
              <a:buFontTx/>
              <a:buChar char="•"/>
            </a:pPr>
            <a:r>
              <a:rPr lang="en-US" altLang="en-US"/>
              <a:t>Transform boundaries are where the plates slide past each other.</a:t>
            </a:r>
          </a:p>
          <a:p>
            <a:endParaRPr lang="en-US" altLang="en-US"/>
          </a:p>
          <a:p>
            <a:r>
              <a:rPr lang="en-US" altLang="en-US"/>
              <a:t>Presenter: See diagrams for each - it is important to remember the names of the boundary types and the motion involved.</a:t>
            </a:r>
          </a:p>
        </p:txBody>
      </p:sp>
    </p:spTree>
    <p:extLst>
      <p:ext uri="{BB962C8B-B14F-4D97-AF65-F5344CB8AC3E}">
        <p14:creationId xmlns:p14="http://schemas.microsoft.com/office/powerpoint/2010/main" val="278669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12A63-79A1-E442-B1A9-58B1CCE2EB52}" type="slidenum">
              <a:rPr lang="en-US" altLang="en-US"/>
              <a:pPr/>
              <a:t>10</a:t>
            </a:fld>
            <a:endParaRPr lang="en-US" altLang="en-US"/>
          </a:p>
        </p:txBody>
      </p:sp>
      <p:sp>
        <p:nvSpPr>
          <p:cNvPr id="4198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Convergent boundaries are where the plates move towards each other.</a:t>
            </a:r>
          </a:p>
          <a:p>
            <a:r>
              <a:rPr lang="en-US" altLang="en-US"/>
              <a:t>There are three types of convergent boundary, each defined by what type of crust (continental or oceanic) is coming together.</a:t>
            </a:r>
          </a:p>
          <a:p>
            <a:r>
              <a:rPr lang="en-US" altLang="en-US"/>
              <a:t>Therefore we can have: continent-continent collision, continent-oceanic crust collision or ocean-ocean collision….</a:t>
            </a:r>
          </a:p>
        </p:txBody>
      </p:sp>
    </p:spTree>
    <p:extLst>
      <p:ext uri="{BB962C8B-B14F-4D97-AF65-F5344CB8AC3E}">
        <p14:creationId xmlns:p14="http://schemas.microsoft.com/office/powerpoint/2010/main" val="87173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12A63-79A1-E442-B1A9-58B1CCE2EB52}" type="slidenum">
              <a:rPr lang="en-US" altLang="en-US"/>
              <a:pPr/>
              <a:t>11</a:t>
            </a:fld>
            <a:endParaRPr lang="en-US" altLang="en-US"/>
          </a:p>
        </p:txBody>
      </p:sp>
      <p:sp>
        <p:nvSpPr>
          <p:cNvPr id="4198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Convergent boundaries are where the plates move towards each other.</a:t>
            </a:r>
          </a:p>
          <a:p>
            <a:r>
              <a:rPr lang="en-US" altLang="en-US"/>
              <a:t>There are three types of convergent boundary, each defined by what type of crust (continental or oceanic) is coming together.</a:t>
            </a:r>
          </a:p>
          <a:p>
            <a:r>
              <a:rPr lang="en-US" altLang="en-US"/>
              <a:t>Therefore we can have: continent-continent collision, continent-oceanic crust collision or ocean-ocean collision….</a:t>
            </a:r>
          </a:p>
        </p:txBody>
      </p:sp>
    </p:spTree>
    <p:extLst>
      <p:ext uri="{BB962C8B-B14F-4D97-AF65-F5344CB8AC3E}">
        <p14:creationId xmlns:p14="http://schemas.microsoft.com/office/powerpoint/2010/main" val="16862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D0C2A-0E2B-CB4F-977C-690B245A32E7}" type="slidenum">
              <a:rPr lang="en-US" altLang="en-US"/>
              <a:pPr/>
              <a:t>12</a:t>
            </a:fld>
            <a:endParaRPr lang="en-US" altLang="en-US"/>
          </a:p>
        </p:txBody>
      </p:sp>
      <p:sp>
        <p:nvSpPr>
          <p:cNvPr id="4403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continental crust pushes against continental crust both sides of the convergent boundary have the same properties (think back to the description of continental crust: thick and buoyant). Neither side of the boundary wants to sink beneath the other side, and as a result the two plates push against each other and the crust buckles and cracks, pushing up (and down into the mantle) high mountain ranges. For example, the European Alps and Himalayas formed this way.</a:t>
            </a:r>
          </a:p>
        </p:txBody>
      </p:sp>
    </p:spTree>
    <p:extLst>
      <p:ext uri="{BB962C8B-B14F-4D97-AF65-F5344CB8AC3E}">
        <p14:creationId xmlns:p14="http://schemas.microsoft.com/office/powerpoint/2010/main" val="61403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D9398-4019-8D42-A50C-4A510FD0C284}" type="slidenum">
              <a:rPr lang="en-US" altLang="en-US"/>
              <a:pPr/>
              <a:t>13</a:t>
            </a:fld>
            <a:endParaRPr lang="en-US" altLang="en-US"/>
          </a:p>
        </p:txBody>
      </p:sp>
      <p:sp>
        <p:nvSpPr>
          <p:cNvPr id="460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latin typeface="Helvetica" charset="0"/>
              </a:rPr>
              <a:t>Example: </a:t>
            </a:r>
          </a:p>
          <a:p>
            <a:pPr>
              <a:buFontTx/>
              <a:buChar char="•"/>
            </a:pPr>
            <a:r>
              <a:rPr lang="en-US" altLang="en-US">
                <a:latin typeface="Helvetica" charset="0"/>
              </a:rPr>
              <a:t>India used to be an island, but about 15 million years ago it crashed into Asia (see map). </a:t>
            </a:r>
          </a:p>
          <a:p>
            <a:pPr>
              <a:buFontTx/>
              <a:buChar char="•"/>
            </a:pPr>
            <a:r>
              <a:rPr lang="en-US" altLang="en-US">
                <a:latin typeface="Helvetica" charset="0"/>
              </a:rPr>
              <a:t>As continental crust was pushing against continental crust the Himalayan mountain belt was pushed up.</a:t>
            </a:r>
          </a:p>
          <a:p>
            <a:pPr>
              <a:buFontTx/>
              <a:buChar char="•"/>
            </a:pPr>
            <a:r>
              <a:rPr lang="en-US" altLang="en-US"/>
              <a:t>“</a:t>
            </a:r>
            <a:r>
              <a:rPr lang="en-US" altLang="en-US">
                <a:latin typeface="Helvetica" charset="0"/>
              </a:rPr>
              <a:t>Mountains</a:t>
            </a:r>
            <a:r>
              <a:rPr lang="en-US" altLang="en-US"/>
              <a:t>”</a:t>
            </a:r>
            <a:r>
              <a:rPr lang="en-US" altLang="en-US">
                <a:latin typeface="Helvetica" charset="0"/>
              </a:rPr>
              <a:t> were also pushed down into the mantle as the normally 35 km thick crust is approximately 70 km thick in this region.</a:t>
            </a:r>
          </a:p>
          <a:p>
            <a:pPr lvl="2">
              <a:buFontTx/>
              <a:buChar char="•"/>
            </a:pPr>
            <a:r>
              <a:rPr lang="en-US" altLang="en-US">
                <a:latin typeface="Helvetica" charset="0"/>
              </a:rPr>
              <a:t>Mt Everest is the highest altitude mountain on our planet standing 8,840 metres high. This means that below the surface at the foot of the mountain the crust is a further 61 km deep!!</a:t>
            </a:r>
          </a:p>
          <a:p>
            <a:pPr lvl="2">
              <a:buFontTx/>
              <a:buChar char="•"/>
            </a:pPr>
            <a:endParaRPr lang="en-US" altLang="en-US">
              <a:latin typeface="Helvetica" charset="0"/>
            </a:endParaRPr>
          </a:p>
          <a:p>
            <a:pPr>
              <a:buFontTx/>
              <a:buChar char="•"/>
            </a:pPr>
            <a:endParaRPr lang="en-US" altLang="en-US">
              <a:latin typeface="Helvetica" charset="0"/>
            </a:endParaRPr>
          </a:p>
          <a:p>
            <a:endParaRPr lang="en-US" altLang="en-US">
              <a:latin typeface="Helvetica" charset="0"/>
            </a:endParaRPr>
          </a:p>
          <a:p>
            <a:endParaRPr lang="en-US" altLang="en-US">
              <a:latin typeface="Helvetica" charset="0"/>
            </a:endParaRPr>
          </a:p>
        </p:txBody>
      </p:sp>
    </p:spTree>
    <p:extLst>
      <p:ext uri="{BB962C8B-B14F-4D97-AF65-F5344CB8AC3E}">
        <p14:creationId xmlns:p14="http://schemas.microsoft.com/office/powerpoint/2010/main" val="196250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D0C2A-0E2B-CB4F-977C-690B245A32E7}" type="slidenum">
              <a:rPr lang="en-US" altLang="en-US"/>
              <a:pPr/>
              <a:t>14</a:t>
            </a:fld>
            <a:endParaRPr lang="en-US" altLang="en-US"/>
          </a:p>
        </p:txBody>
      </p:sp>
      <p:sp>
        <p:nvSpPr>
          <p:cNvPr id="4403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continental crust pushes against continental crust both sides of the convergent boundary have the same properties (think back to the description of continental crust: thick and buoyant). Neither side of the boundary wants to sink beneath the other side, and as a result the two plates push against each other and the crust buckles and cracks, pushing up (and down into the mantle) high mountain ranges. For example, the European Alps and Himalayas formed this way.</a:t>
            </a:r>
          </a:p>
        </p:txBody>
      </p:sp>
    </p:spTree>
    <p:extLst>
      <p:ext uri="{BB962C8B-B14F-4D97-AF65-F5344CB8AC3E}">
        <p14:creationId xmlns:p14="http://schemas.microsoft.com/office/powerpoint/2010/main" val="45818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10824-16BD-B543-A89C-E26091471D37}" type="slidenum">
              <a:rPr lang="en-US" altLang="en-US"/>
              <a:pPr/>
              <a:t>15</a:t>
            </a:fld>
            <a:endParaRPr lang="en-US" altLang="en-US"/>
          </a:p>
        </p:txBody>
      </p:sp>
      <p:sp>
        <p:nvSpPr>
          <p:cNvPr id="4813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At a convergent boundary where continental crust pushes against oceanic crust, the oceanic crust which is thinner and more dense than the continental crust, sinks below the continental crust.</a:t>
            </a:r>
          </a:p>
          <a:p>
            <a:pPr>
              <a:buFontTx/>
              <a:buChar char="•"/>
            </a:pPr>
            <a:r>
              <a:rPr lang="en-US" altLang="en-US"/>
              <a:t>This is called a Subduction Zone.</a:t>
            </a:r>
          </a:p>
          <a:p>
            <a:pPr>
              <a:buFontTx/>
              <a:buChar char="•"/>
            </a:pPr>
            <a:r>
              <a:rPr lang="en-US" altLang="en-US"/>
              <a:t>The oceanic crust descends into the mantle at a rate of centimetres per year. This oceanic crust is called the “Subducting Slab” (see diagram).</a:t>
            </a:r>
          </a:p>
          <a:p>
            <a:pPr>
              <a:buFontTx/>
              <a:buChar char="•"/>
            </a:pPr>
            <a:r>
              <a:rPr lang="en-US" altLang="en-US"/>
              <a:t>When the subducting slab reaches a depth of around 100 kilometres, it dehydrates and releases water into the overlying mantle wedge (Presenter: explain all of this using the diagram). </a:t>
            </a:r>
          </a:p>
          <a:p>
            <a:pPr>
              <a:buFontTx/>
              <a:buChar char="•"/>
            </a:pPr>
            <a:r>
              <a:rPr lang="en-US" altLang="en-US"/>
              <a:t>The addition of water into the mantle wedge changes the melting point of the molten material there forming new melt which rises up into the overlying continental crust forming volcanoes.</a:t>
            </a:r>
          </a:p>
          <a:p>
            <a:pPr>
              <a:buFontTx/>
              <a:buChar char="•"/>
            </a:pPr>
            <a:endParaRPr lang="en-US" altLang="en-US"/>
          </a:p>
          <a:p>
            <a:pPr>
              <a:buFontTx/>
              <a:buChar char="•"/>
            </a:pPr>
            <a:r>
              <a:rPr lang="en-US" altLang="en-US"/>
              <a:t>Subduction is a way of recycling the oceanic crust. Eventually the subducting slab sinks down into the mantle to be recycled. It is for this reason that the oceanic crust is much younger than the continental crust which is not recycled.</a:t>
            </a:r>
          </a:p>
          <a:p>
            <a:pPr>
              <a:buFontTx/>
              <a:buChar char="•"/>
            </a:pPr>
            <a:endParaRPr lang="en-US" altLang="en-US"/>
          </a:p>
        </p:txBody>
      </p:sp>
    </p:spTree>
    <p:extLst>
      <p:ext uri="{BB962C8B-B14F-4D97-AF65-F5344CB8AC3E}">
        <p14:creationId xmlns:p14="http://schemas.microsoft.com/office/powerpoint/2010/main" val="131310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EBF0D-E36D-6F4D-908D-72B5C319501B}" type="slidenum">
              <a:rPr lang="en-US" altLang="en-US"/>
              <a:pPr/>
              <a:t>16</a:t>
            </a:fld>
            <a:endParaRPr lang="en-US" altLang="en-US"/>
          </a:p>
        </p:txBody>
      </p:sp>
      <p:sp>
        <p:nvSpPr>
          <p:cNvPr id="5017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Andes mountain range along the western edge of the South American continent is an example of a mountain belt formed by subduction. </a:t>
            </a:r>
          </a:p>
          <a:p>
            <a:r>
              <a:rPr lang="en-US" altLang="en-US"/>
              <a:t>The continental crust of the South American plate has buckled under the compressional strain of converging with the Nasca and Antarctic plates. Additionally there are many volcanoes, the result of melting of the subducting slab and the production of new material that has risen through the crust to the surface.</a:t>
            </a:r>
          </a:p>
        </p:txBody>
      </p:sp>
    </p:spTree>
    <p:extLst>
      <p:ext uri="{BB962C8B-B14F-4D97-AF65-F5344CB8AC3E}">
        <p14:creationId xmlns:p14="http://schemas.microsoft.com/office/powerpoint/2010/main" val="423982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10824-16BD-B543-A89C-E26091471D37}" type="slidenum">
              <a:rPr lang="en-US" altLang="en-US"/>
              <a:pPr/>
              <a:t>17</a:t>
            </a:fld>
            <a:endParaRPr lang="en-US" altLang="en-US"/>
          </a:p>
        </p:txBody>
      </p:sp>
      <p:sp>
        <p:nvSpPr>
          <p:cNvPr id="4813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At a convergent boundary where continental crust pushes against oceanic crust, the oceanic crust which is thinner and more dense than the continental crust, sinks below the continental crust.</a:t>
            </a:r>
          </a:p>
          <a:p>
            <a:pPr>
              <a:buFontTx/>
              <a:buChar char="•"/>
            </a:pPr>
            <a:r>
              <a:rPr lang="en-US" altLang="en-US"/>
              <a:t>This is called a Subduction Zone.</a:t>
            </a:r>
          </a:p>
          <a:p>
            <a:pPr>
              <a:buFontTx/>
              <a:buChar char="•"/>
            </a:pPr>
            <a:r>
              <a:rPr lang="en-US" altLang="en-US"/>
              <a:t>The oceanic crust descends into the mantle at a rate of centimetres per year. This oceanic crust is called the “Subducting Slab” (see diagram).</a:t>
            </a:r>
          </a:p>
          <a:p>
            <a:pPr>
              <a:buFontTx/>
              <a:buChar char="•"/>
            </a:pPr>
            <a:r>
              <a:rPr lang="en-US" altLang="en-US"/>
              <a:t>When the subducting slab reaches a depth of around 100 kilometres, it dehydrates and releases water into the overlying mantle wedge (Presenter: explain all of this using the diagram). </a:t>
            </a:r>
          </a:p>
          <a:p>
            <a:pPr>
              <a:buFontTx/>
              <a:buChar char="•"/>
            </a:pPr>
            <a:r>
              <a:rPr lang="en-US" altLang="en-US"/>
              <a:t>The addition of water into the mantle wedge changes the melting point of the molten material there forming new melt which rises up into the overlying continental crust forming volcanoes.</a:t>
            </a:r>
          </a:p>
          <a:p>
            <a:pPr>
              <a:buFontTx/>
              <a:buChar char="•"/>
            </a:pPr>
            <a:endParaRPr lang="en-US" altLang="en-US"/>
          </a:p>
          <a:p>
            <a:pPr>
              <a:buFontTx/>
              <a:buChar char="•"/>
            </a:pPr>
            <a:r>
              <a:rPr lang="en-US" altLang="en-US"/>
              <a:t>Subduction is a way of recycling the oceanic crust. Eventually the subducting slab sinks down into the mantle to be recycled. It is for this reason that the oceanic crust is much younger than the continental crust which is not recycled.</a:t>
            </a:r>
          </a:p>
          <a:p>
            <a:pPr>
              <a:buFontTx/>
              <a:buChar char="•"/>
            </a:pPr>
            <a:endParaRPr lang="en-US" altLang="en-US"/>
          </a:p>
        </p:txBody>
      </p:sp>
    </p:spTree>
    <p:extLst>
      <p:ext uri="{BB962C8B-B14F-4D97-AF65-F5344CB8AC3E}">
        <p14:creationId xmlns:p14="http://schemas.microsoft.com/office/powerpoint/2010/main" val="3132636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50082-557E-944A-84D0-D5F266343459}" type="slidenum">
              <a:rPr lang="en-US" altLang="en-US"/>
              <a:pPr/>
              <a:t>18</a:t>
            </a:fld>
            <a:endParaRPr lang="en-US" altLang="en-US"/>
          </a:p>
        </p:txBody>
      </p:sp>
      <p:sp>
        <p:nvSpPr>
          <p:cNvPr id="5222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two oceanic plates converge, because they are dense, one runs over the top of the other causing it to sink into the mantle and a subduction zone is formed.</a:t>
            </a:r>
          </a:p>
          <a:p>
            <a:endParaRPr lang="en-US" altLang="en-US"/>
          </a:p>
          <a:p>
            <a:r>
              <a:rPr lang="en-US" altLang="en-US"/>
              <a:t>The subducting plate is bent down into the mantle to form a deep depression in the seafloor called a trench.</a:t>
            </a:r>
          </a:p>
          <a:p>
            <a:endParaRPr lang="en-US" altLang="en-US"/>
          </a:p>
          <a:p>
            <a:r>
              <a:rPr lang="en-US" altLang="en-US"/>
              <a:t>Trenches are the deepest parts of the ocean and remain largely unexplored.</a:t>
            </a:r>
          </a:p>
        </p:txBody>
      </p:sp>
    </p:spTree>
    <p:extLst>
      <p:ext uri="{BB962C8B-B14F-4D97-AF65-F5344CB8AC3E}">
        <p14:creationId xmlns:p14="http://schemas.microsoft.com/office/powerpoint/2010/main" val="117180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50082-557E-944A-84D0-D5F266343459}" type="slidenum">
              <a:rPr lang="en-US" altLang="en-US"/>
              <a:pPr/>
              <a:t>19</a:t>
            </a:fld>
            <a:endParaRPr lang="en-US" altLang="en-US"/>
          </a:p>
        </p:txBody>
      </p:sp>
      <p:sp>
        <p:nvSpPr>
          <p:cNvPr id="5222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two oceanic plates converge, because they are dense, one runs over the top of the other causing it to sink into the mantle and a subduction zone is formed.</a:t>
            </a:r>
          </a:p>
          <a:p>
            <a:endParaRPr lang="en-US" altLang="en-US"/>
          </a:p>
          <a:p>
            <a:r>
              <a:rPr lang="en-US" altLang="en-US"/>
              <a:t>The subducting plate is bent down into the mantle to form a deep depression in the seafloor called a trench.</a:t>
            </a:r>
          </a:p>
          <a:p>
            <a:endParaRPr lang="en-US" altLang="en-US"/>
          </a:p>
          <a:p>
            <a:r>
              <a:rPr lang="en-US" altLang="en-US"/>
              <a:t>Trenches are the deepest parts of the ocean and remain largely unexplored.</a:t>
            </a:r>
          </a:p>
        </p:txBody>
      </p:sp>
    </p:spTree>
    <p:extLst>
      <p:ext uri="{BB962C8B-B14F-4D97-AF65-F5344CB8AC3E}">
        <p14:creationId xmlns:p14="http://schemas.microsoft.com/office/powerpoint/2010/main" val="142932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9B16C-B6EB-6D49-9554-41EE7B27D639}" type="slidenum">
              <a:rPr lang="en-US" altLang="en-US"/>
              <a:pPr/>
              <a:t>2</a:t>
            </a:fld>
            <a:endParaRPr lang="en-US" altLang="en-US"/>
          </a:p>
        </p:txBody>
      </p:sp>
      <p:sp>
        <p:nvSpPr>
          <p:cNvPr id="399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t>Iceland is located right on top of a divergent boundary. In fact, the island exists because of this feature.</a:t>
            </a:r>
          </a:p>
          <a:p>
            <a:pPr>
              <a:buFontTx/>
              <a:buChar char="•"/>
            </a:pPr>
            <a:r>
              <a:rPr lang="en-US" altLang="en-US"/>
              <a:t>As the North American and Eurasian plates were pulled apart (see map) volcanic activity occurred along the cracks and fissures (see photographs). </a:t>
            </a:r>
          </a:p>
          <a:p>
            <a:pPr>
              <a:buFontTx/>
              <a:buChar char="•"/>
            </a:pPr>
            <a:r>
              <a:rPr lang="en-US" altLang="en-US"/>
              <a:t>With many eruptions over time the island grew out of the sea!</a:t>
            </a:r>
          </a:p>
          <a:p>
            <a:pPr>
              <a:buFontTx/>
              <a:buChar char="•"/>
            </a:pPr>
            <a:endParaRPr lang="en-US" altLang="en-US"/>
          </a:p>
          <a:p>
            <a:pPr>
              <a:buFontTx/>
              <a:buChar char="•"/>
            </a:pPr>
            <a:r>
              <a:rPr lang="en-US" altLang="en-US"/>
              <a:t>Question: Why don’t we have islands like Iceland where ever we get an Ocean Ridge?</a:t>
            </a:r>
          </a:p>
          <a:p>
            <a:pPr>
              <a:buFontTx/>
              <a:buChar char="•"/>
            </a:pPr>
            <a:r>
              <a:rPr lang="en-US" altLang="en-US"/>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extLst>
      <p:ext uri="{BB962C8B-B14F-4D97-AF65-F5344CB8AC3E}">
        <p14:creationId xmlns:p14="http://schemas.microsoft.com/office/powerpoint/2010/main" val="594014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9640D-29E6-2A49-88A5-51C6DA197EBF}" type="slidenum">
              <a:rPr lang="en-US" altLang="en-US"/>
              <a:pPr/>
              <a:t>20</a:t>
            </a:fld>
            <a:endParaRPr lang="en-US" altLang="en-US"/>
          </a:p>
        </p:txBody>
      </p:sp>
      <p:sp>
        <p:nvSpPr>
          <p:cNvPr id="5427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Manned or unmanned submersible vehicles (top right photo) have explored small parts of trenches discovering new species (like the fish photographed here) and amazing ecosystems.</a:t>
            </a:r>
          </a:p>
          <a:p>
            <a:endParaRPr lang="en-US" altLang="en-US">
              <a:latin typeface="Helvetica" charset="0"/>
            </a:endParaRPr>
          </a:p>
        </p:txBody>
      </p:sp>
    </p:spTree>
    <p:extLst>
      <p:ext uri="{BB962C8B-B14F-4D97-AF65-F5344CB8AC3E}">
        <p14:creationId xmlns:p14="http://schemas.microsoft.com/office/powerpoint/2010/main" val="588740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50082-557E-944A-84D0-D5F266343459}" type="slidenum">
              <a:rPr lang="en-US" altLang="en-US"/>
              <a:pPr/>
              <a:t>21</a:t>
            </a:fld>
            <a:endParaRPr lang="en-US" altLang="en-US"/>
          </a:p>
        </p:txBody>
      </p:sp>
      <p:sp>
        <p:nvSpPr>
          <p:cNvPr id="5222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two oceanic plates converge, because they are dense, one runs over the top of the other causing it to sink into the mantle and a subduction zone is formed.</a:t>
            </a:r>
          </a:p>
          <a:p>
            <a:endParaRPr lang="en-US" altLang="en-US"/>
          </a:p>
          <a:p>
            <a:r>
              <a:rPr lang="en-US" altLang="en-US"/>
              <a:t>The subducting plate is bent down into the mantle to form a deep depression in the seafloor called a trench.</a:t>
            </a:r>
          </a:p>
          <a:p>
            <a:endParaRPr lang="en-US" altLang="en-US"/>
          </a:p>
          <a:p>
            <a:r>
              <a:rPr lang="en-US" altLang="en-US"/>
              <a:t>Trenches are the deepest parts of the ocean and remain largely unexplored.</a:t>
            </a:r>
          </a:p>
        </p:txBody>
      </p:sp>
    </p:spTree>
    <p:extLst>
      <p:ext uri="{BB962C8B-B14F-4D97-AF65-F5344CB8AC3E}">
        <p14:creationId xmlns:p14="http://schemas.microsoft.com/office/powerpoint/2010/main" val="35468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CA0B0-28D8-A04A-8826-9FD5776AB46C}" type="slidenum">
              <a:rPr lang="en-US" altLang="en-US"/>
              <a:pPr/>
              <a:t>3</a:t>
            </a:fld>
            <a:endParaRPr lang="en-US" altLang="en-US"/>
          </a:p>
        </p:txBody>
      </p:sp>
      <p:sp>
        <p:nvSpPr>
          <p:cNvPr id="358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latin typeface="Helvetica" charset="0"/>
              </a:rPr>
              <a:t>In plate tectonics, a </a:t>
            </a:r>
            <a:r>
              <a:rPr lang="en-US" altLang="en-US" b="1"/>
              <a:t>divergent boundary</a:t>
            </a:r>
            <a:r>
              <a:rPr lang="en-US" altLang="en-US">
                <a:latin typeface="Helvetica" charset="0"/>
              </a:rPr>
              <a:t> is a linear feature that exists between two tectonic plates that are moving away from each other. These areas can form in the middle of </a:t>
            </a:r>
            <a:r>
              <a:rPr lang="en-US" altLang="en-US">
                <a:solidFill>
                  <a:srgbClr val="002BB8"/>
                </a:solidFill>
                <a:latin typeface="Helvetica" charset="0"/>
              </a:rPr>
              <a:t>continents or on the ocean floor.</a:t>
            </a:r>
          </a:p>
          <a:p>
            <a:pPr>
              <a:buFontTx/>
              <a:buChar char="•"/>
            </a:pPr>
            <a:r>
              <a:rPr lang="en-US" altLang="en-US">
                <a:solidFill>
                  <a:srgbClr val="002BB8"/>
                </a:solidFill>
                <a:latin typeface="Helvetica" charset="0"/>
              </a:rPr>
              <a:t>As the plates pull apart, hot molten material can rise up this newly formed pathway to the surface - causing volcanic activity.</a:t>
            </a:r>
          </a:p>
          <a:p>
            <a:endParaRPr lang="en-US" altLang="en-US">
              <a:solidFill>
                <a:srgbClr val="002BB8"/>
              </a:solidFill>
              <a:latin typeface="Helvetica" charset="0"/>
            </a:endParaRPr>
          </a:p>
          <a:p>
            <a:r>
              <a:rPr lang="en-US" altLang="en-US">
                <a:solidFill>
                  <a:srgbClr val="002BB8"/>
                </a:solidFill>
                <a:latin typeface="Helvetica" charset="0"/>
              </a:rPr>
              <a:t>Presenter: Reiterate the process by going through the diagram, including the presence of mantle convection cells causing the plates to break apart and also as a source for new molten material.</a:t>
            </a:r>
          </a:p>
          <a:p>
            <a:endParaRPr lang="en-US" altLang="en-US">
              <a:solidFill>
                <a:srgbClr val="002BB8"/>
              </a:solidFill>
              <a:latin typeface="Helvetica" charset="0"/>
            </a:endParaRPr>
          </a:p>
          <a:p>
            <a:pPr>
              <a:buFontTx/>
              <a:buChar char="•"/>
            </a:pPr>
            <a:r>
              <a:rPr lang="en-US" altLang="en-US">
                <a:solidFill>
                  <a:srgbClr val="002BB8"/>
                </a:solidFill>
                <a:latin typeface="Helvetica" charset="0"/>
              </a:rPr>
              <a:t>Where a divergent boundary forms on a continent it is called a RIFT or CONTINENTAL RIFT, e.g. African Rift Valley.</a:t>
            </a:r>
          </a:p>
          <a:p>
            <a:pPr>
              <a:buFontTx/>
              <a:buChar char="•"/>
            </a:pPr>
            <a:r>
              <a:rPr lang="en-US" altLang="en-US">
                <a:solidFill>
                  <a:srgbClr val="002BB8"/>
                </a:solidFill>
                <a:latin typeface="Helvetica" charset="0"/>
              </a:rPr>
              <a:t>Where a divergent boundary forms under the ocean it is called an OCEAN RIDGE.</a:t>
            </a:r>
          </a:p>
          <a:p>
            <a:endParaRPr lang="en-US" altLang="en-US">
              <a:solidFill>
                <a:srgbClr val="002BB8"/>
              </a:solidFill>
              <a:latin typeface="Helvetica" charset="0"/>
            </a:endParaRPr>
          </a:p>
        </p:txBody>
      </p:sp>
    </p:spTree>
    <p:extLst>
      <p:ext uri="{BB962C8B-B14F-4D97-AF65-F5344CB8AC3E}">
        <p14:creationId xmlns:p14="http://schemas.microsoft.com/office/powerpoint/2010/main" val="8467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CA0B0-28D8-A04A-8826-9FD5776AB46C}" type="slidenum">
              <a:rPr lang="en-US" altLang="en-US"/>
              <a:pPr/>
              <a:t>4</a:t>
            </a:fld>
            <a:endParaRPr lang="en-US" altLang="en-US"/>
          </a:p>
        </p:txBody>
      </p:sp>
      <p:sp>
        <p:nvSpPr>
          <p:cNvPr id="358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latin typeface="Helvetica" charset="0"/>
              </a:rPr>
              <a:t>In plate tectonics, a </a:t>
            </a:r>
            <a:r>
              <a:rPr lang="en-US" altLang="en-US" b="1"/>
              <a:t>divergent boundary</a:t>
            </a:r>
            <a:r>
              <a:rPr lang="en-US" altLang="en-US">
                <a:latin typeface="Helvetica" charset="0"/>
              </a:rPr>
              <a:t> is a linear feature that exists between two tectonic plates that are moving away from each other. These areas can form in the middle of </a:t>
            </a:r>
            <a:r>
              <a:rPr lang="en-US" altLang="en-US">
                <a:solidFill>
                  <a:srgbClr val="002BB8"/>
                </a:solidFill>
                <a:latin typeface="Helvetica" charset="0"/>
              </a:rPr>
              <a:t>continents or on the ocean floor.</a:t>
            </a:r>
          </a:p>
          <a:p>
            <a:pPr>
              <a:buFontTx/>
              <a:buChar char="•"/>
            </a:pPr>
            <a:r>
              <a:rPr lang="en-US" altLang="en-US">
                <a:solidFill>
                  <a:srgbClr val="002BB8"/>
                </a:solidFill>
                <a:latin typeface="Helvetica" charset="0"/>
              </a:rPr>
              <a:t>As the plates pull apart, hot molten material can rise up this newly formed pathway to the surface - causing volcanic activity.</a:t>
            </a:r>
          </a:p>
          <a:p>
            <a:endParaRPr lang="en-US" altLang="en-US">
              <a:solidFill>
                <a:srgbClr val="002BB8"/>
              </a:solidFill>
              <a:latin typeface="Helvetica" charset="0"/>
            </a:endParaRPr>
          </a:p>
          <a:p>
            <a:r>
              <a:rPr lang="en-US" altLang="en-US">
                <a:solidFill>
                  <a:srgbClr val="002BB8"/>
                </a:solidFill>
                <a:latin typeface="Helvetica" charset="0"/>
              </a:rPr>
              <a:t>Presenter: Reiterate the process by going through the diagram, including the presence of mantle convection cells causing the plates to break apart and also as a source for new molten material.</a:t>
            </a:r>
          </a:p>
          <a:p>
            <a:endParaRPr lang="en-US" altLang="en-US">
              <a:solidFill>
                <a:srgbClr val="002BB8"/>
              </a:solidFill>
              <a:latin typeface="Helvetica" charset="0"/>
            </a:endParaRPr>
          </a:p>
          <a:p>
            <a:pPr>
              <a:buFontTx/>
              <a:buChar char="•"/>
            </a:pPr>
            <a:r>
              <a:rPr lang="en-US" altLang="en-US">
                <a:solidFill>
                  <a:srgbClr val="002BB8"/>
                </a:solidFill>
                <a:latin typeface="Helvetica" charset="0"/>
              </a:rPr>
              <a:t>Where a divergent boundary forms on a continent it is called a RIFT or CONTINENTAL RIFT, e.g. African Rift Valley.</a:t>
            </a:r>
          </a:p>
          <a:p>
            <a:pPr>
              <a:buFontTx/>
              <a:buChar char="•"/>
            </a:pPr>
            <a:r>
              <a:rPr lang="en-US" altLang="en-US">
                <a:solidFill>
                  <a:srgbClr val="002BB8"/>
                </a:solidFill>
                <a:latin typeface="Helvetica" charset="0"/>
              </a:rPr>
              <a:t>Where a divergent boundary forms under the ocean it is called an OCEAN RIDGE.</a:t>
            </a:r>
          </a:p>
          <a:p>
            <a:endParaRPr lang="en-US" altLang="en-US">
              <a:solidFill>
                <a:srgbClr val="002BB8"/>
              </a:solidFill>
              <a:latin typeface="Helvetica" charset="0"/>
            </a:endParaRPr>
          </a:p>
        </p:txBody>
      </p:sp>
    </p:spTree>
    <p:extLst>
      <p:ext uri="{BB962C8B-B14F-4D97-AF65-F5344CB8AC3E}">
        <p14:creationId xmlns:p14="http://schemas.microsoft.com/office/powerpoint/2010/main" val="63640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CA0B0-28D8-A04A-8826-9FD5776AB46C}" type="slidenum">
              <a:rPr lang="en-US" altLang="en-US"/>
              <a:pPr/>
              <a:t>5</a:t>
            </a:fld>
            <a:endParaRPr lang="en-US" altLang="en-US"/>
          </a:p>
        </p:txBody>
      </p:sp>
      <p:sp>
        <p:nvSpPr>
          <p:cNvPr id="358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latin typeface="Helvetica" charset="0"/>
              </a:rPr>
              <a:t>In plate tectonics, a </a:t>
            </a:r>
            <a:r>
              <a:rPr lang="en-US" altLang="en-US" b="1"/>
              <a:t>divergent boundary</a:t>
            </a:r>
            <a:r>
              <a:rPr lang="en-US" altLang="en-US">
                <a:latin typeface="Helvetica" charset="0"/>
              </a:rPr>
              <a:t> is a linear feature that exists between two tectonic plates that are moving away from each other. These areas can form in the middle of </a:t>
            </a:r>
            <a:r>
              <a:rPr lang="en-US" altLang="en-US">
                <a:solidFill>
                  <a:srgbClr val="002BB8"/>
                </a:solidFill>
                <a:latin typeface="Helvetica" charset="0"/>
              </a:rPr>
              <a:t>continents or on the ocean floor.</a:t>
            </a:r>
          </a:p>
          <a:p>
            <a:pPr>
              <a:buFontTx/>
              <a:buChar char="•"/>
            </a:pPr>
            <a:r>
              <a:rPr lang="en-US" altLang="en-US">
                <a:solidFill>
                  <a:srgbClr val="002BB8"/>
                </a:solidFill>
                <a:latin typeface="Helvetica" charset="0"/>
              </a:rPr>
              <a:t>As the plates pull apart, hot molten material can rise up this newly formed pathway to the surface - causing volcanic activity.</a:t>
            </a:r>
          </a:p>
          <a:p>
            <a:endParaRPr lang="en-US" altLang="en-US">
              <a:solidFill>
                <a:srgbClr val="002BB8"/>
              </a:solidFill>
              <a:latin typeface="Helvetica" charset="0"/>
            </a:endParaRPr>
          </a:p>
          <a:p>
            <a:r>
              <a:rPr lang="en-US" altLang="en-US">
                <a:solidFill>
                  <a:srgbClr val="002BB8"/>
                </a:solidFill>
                <a:latin typeface="Helvetica" charset="0"/>
              </a:rPr>
              <a:t>Presenter: Reiterate the process by going through the diagram, including the presence of mantle convection cells causing the plates to break apart and also as a source for new molten material.</a:t>
            </a:r>
          </a:p>
          <a:p>
            <a:endParaRPr lang="en-US" altLang="en-US">
              <a:solidFill>
                <a:srgbClr val="002BB8"/>
              </a:solidFill>
              <a:latin typeface="Helvetica" charset="0"/>
            </a:endParaRPr>
          </a:p>
          <a:p>
            <a:pPr>
              <a:buFontTx/>
              <a:buChar char="•"/>
            </a:pPr>
            <a:r>
              <a:rPr lang="en-US" altLang="en-US">
                <a:solidFill>
                  <a:srgbClr val="002BB8"/>
                </a:solidFill>
                <a:latin typeface="Helvetica" charset="0"/>
              </a:rPr>
              <a:t>Where a divergent boundary forms on a continent it is called a RIFT or CONTINENTAL RIFT, e.g. African Rift Valley.</a:t>
            </a:r>
          </a:p>
          <a:p>
            <a:pPr>
              <a:buFontTx/>
              <a:buChar char="•"/>
            </a:pPr>
            <a:r>
              <a:rPr lang="en-US" altLang="en-US">
                <a:solidFill>
                  <a:srgbClr val="002BB8"/>
                </a:solidFill>
                <a:latin typeface="Helvetica" charset="0"/>
              </a:rPr>
              <a:t>Where a divergent boundary forms under the ocean it is called an OCEAN RIDGE.</a:t>
            </a:r>
          </a:p>
          <a:p>
            <a:endParaRPr lang="en-US" altLang="en-US">
              <a:solidFill>
                <a:srgbClr val="002BB8"/>
              </a:solidFill>
              <a:latin typeface="Helvetica" charset="0"/>
            </a:endParaRPr>
          </a:p>
        </p:txBody>
      </p:sp>
    </p:spTree>
    <p:extLst>
      <p:ext uri="{BB962C8B-B14F-4D97-AF65-F5344CB8AC3E}">
        <p14:creationId xmlns:p14="http://schemas.microsoft.com/office/powerpoint/2010/main" val="147703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D1A63-14B2-5E49-85DA-5CBDC2E6066F}" type="slidenum">
              <a:rPr lang="en-US" altLang="en-US"/>
              <a:pPr/>
              <a:t>6</a:t>
            </a:fld>
            <a:endParaRPr lang="en-US" altLang="en-US"/>
          </a:p>
        </p:txBody>
      </p:sp>
      <p:sp>
        <p:nvSpPr>
          <p:cNvPr id="3789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Ocean Ridges: This map shows the age of the oceanic crust. The red colouring shows the youngest ages, whilst the dark blue shows the oldest ages (around 200 million years old). </a:t>
            </a:r>
          </a:p>
          <a:p>
            <a:r>
              <a:rPr lang="en-US" altLang="en-US"/>
              <a:t>Presenter ask: Where are the Ocean Ridges located? I.e. where are the divergent boundaries?</a:t>
            </a:r>
          </a:p>
          <a:p>
            <a:endParaRPr lang="en-US" altLang="en-US"/>
          </a:p>
          <a:p>
            <a:r>
              <a:rPr lang="en-US" altLang="en-US"/>
              <a:t>Answer: The divergent boundaries are where the plates are pulling apart and new material is being produced. Therefore the Ocean ridges are in the middle of the red areas (the boundaries are in fact shown on the map). We can see a progression of the oceanic crust getting older away from the ocean ridges (like a conveyer belt).</a:t>
            </a:r>
          </a:p>
          <a:p>
            <a:endParaRPr lang="en-US" altLang="en-US"/>
          </a:p>
          <a:p>
            <a:r>
              <a:rPr lang="en-US" altLang="en-US"/>
              <a:t>Presenter: Before moving on to the next slide, point out Iceland. The divergent boundary runs straight through Iceland….</a:t>
            </a:r>
          </a:p>
        </p:txBody>
      </p:sp>
    </p:spTree>
    <p:extLst>
      <p:ext uri="{BB962C8B-B14F-4D97-AF65-F5344CB8AC3E}">
        <p14:creationId xmlns:p14="http://schemas.microsoft.com/office/powerpoint/2010/main" val="226750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9B16C-B6EB-6D49-9554-41EE7B27D639}" type="slidenum">
              <a:rPr lang="en-US" altLang="en-US"/>
              <a:pPr/>
              <a:t>7</a:t>
            </a:fld>
            <a:endParaRPr lang="en-US" altLang="en-US"/>
          </a:p>
        </p:txBody>
      </p:sp>
      <p:sp>
        <p:nvSpPr>
          <p:cNvPr id="399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t>Iceland is located right on top of a divergent boundary. In fact, the island exists because of this feature.</a:t>
            </a:r>
          </a:p>
          <a:p>
            <a:pPr>
              <a:buFontTx/>
              <a:buChar char="•"/>
            </a:pPr>
            <a:r>
              <a:rPr lang="en-US" altLang="en-US"/>
              <a:t>As the North American and Eurasian plates were pulled apart (see map) volcanic activity occurred along the cracks and fissures (see photographs). </a:t>
            </a:r>
          </a:p>
          <a:p>
            <a:pPr>
              <a:buFontTx/>
              <a:buChar char="•"/>
            </a:pPr>
            <a:r>
              <a:rPr lang="en-US" altLang="en-US"/>
              <a:t>With many eruptions over time the island grew out of the sea!</a:t>
            </a:r>
          </a:p>
          <a:p>
            <a:pPr>
              <a:buFontTx/>
              <a:buChar char="•"/>
            </a:pPr>
            <a:endParaRPr lang="en-US" altLang="en-US"/>
          </a:p>
          <a:p>
            <a:pPr>
              <a:buFontTx/>
              <a:buChar char="•"/>
            </a:pPr>
            <a:r>
              <a:rPr lang="en-US" altLang="en-US"/>
              <a:t>Question: Why don’t we have islands like Iceland where ever we get an Ocean Ridge?</a:t>
            </a:r>
          </a:p>
          <a:p>
            <a:pPr>
              <a:buFontTx/>
              <a:buChar char="•"/>
            </a:pPr>
            <a:r>
              <a:rPr lang="en-US" altLang="en-US"/>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extLst>
      <p:ext uri="{BB962C8B-B14F-4D97-AF65-F5344CB8AC3E}">
        <p14:creationId xmlns:p14="http://schemas.microsoft.com/office/powerpoint/2010/main" val="424119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9B16C-B6EB-6D49-9554-41EE7B27D639}" type="slidenum">
              <a:rPr lang="en-US" altLang="en-US"/>
              <a:pPr/>
              <a:t>8</a:t>
            </a:fld>
            <a:endParaRPr lang="en-US" altLang="en-US"/>
          </a:p>
        </p:txBody>
      </p:sp>
      <p:sp>
        <p:nvSpPr>
          <p:cNvPr id="399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t>Iceland is located right on top of a divergent boundary. In fact, the island exists because of this feature.</a:t>
            </a:r>
          </a:p>
          <a:p>
            <a:pPr>
              <a:buFontTx/>
              <a:buChar char="•"/>
            </a:pPr>
            <a:r>
              <a:rPr lang="en-US" altLang="en-US"/>
              <a:t>As the North American and Eurasian plates were pulled apart (see map) volcanic activity occurred along the cracks and fissures (see photographs). </a:t>
            </a:r>
          </a:p>
          <a:p>
            <a:pPr>
              <a:buFontTx/>
              <a:buChar char="•"/>
            </a:pPr>
            <a:r>
              <a:rPr lang="en-US" altLang="en-US"/>
              <a:t>With many eruptions over time the island grew out of the sea!</a:t>
            </a:r>
          </a:p>
          <a:p>
            <a:pPr>
              <a:buFontTx/>
              <a:buChar char="•"/>
            </a:pPr>
            <a:endParaRPr lang="en-US" altLang="en-US"/>
          </a:p>
          <a:p>
            <a:pPr>
              <a:buFontTx/>
              <a:buChar char="•"/>
            </a:pPr>
            <a:r>
              <a:rPr lang="en-US" altLang="en-US"/>
              <a:t>Question: Why don’t we have islands like Iceland where ever we get an Ocean Ridge?</a:t>
            </a:r>
          </a:p>
          <a:p>
            <a:pPr>
              <a:buFontTx/>
              <a:buChar char="•"/>
            </a:pPr>
            <a:r>
              <a:rPr lang="en-US" altLang="en-US"/>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extLst>
      <p:ext uri="{BB962C8B-B14F-4D97-AF65-F5344CB8AC3E}">
        <p14:creationId xmlns:p14="http://schemas.microsoft.com/office/powerpoint/2010/main" val="388215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9B16C-B6EB-6D49-9554-41EE7B27D639}" type="slidenum">
              <a:rPr lang="en-US" altLang="en-US">
                <a:solidFill>
                  <a:prstClr val="black"/>
                </a:solidFill>
              </a:rPr>
              <a:pPr/>
              <a:t>9</a:t>
            </a:fld>
            <a:endParaRPr lang="en-US" altLang="en-US">
              <a:solidFill>
                <a:prstClr val="black"/>
              </a:solidFill>
            </a:endParaRPr>
          </a:p>
        </p:txBody>
      </p:sp>
      <p:sp>
        <p:nvSpPr>
          <p:cNvPr id="399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t>Iceland is located right on top of a divergent boundary. In fact, the island exists because of this feature.</a:t>
            </a:r>
          </a:p>
          <a:p>
            <a:pPr>
              <a:buFontTx/>
              <a:buChar char="•"/>
            </a:pPr>
            <a:r>
              <a:rPr lang="en-US" altLang="en-US"/>
              <a:t>As the North American and Eurasian plates were pulled apart (see map) volcanic activity occurred along the cracks and fissures (see photographs). </a:t>
            </a:r>
          </a:p>
          <a:p>
            <a:pPr>
              <a:buFontTx/>
              <a:buChar char="•"/>
            </a:pPr>
            <a:r>
              <a:rPr lang="en-US" altLang="en-US"/>
              <a:t>With many eruptions over time the island grew out of the sea!</a:t>
            </a:r>
          </a:p>
          <a:p>
            <a:pPr>
              <a:buFontTx/>
              <a:buChar char="•"/>
            </a:pPr>
            <a:endParaRPr lang="en-US" altLang="en-US"/>
          </a:p>
          <a:p>
            <a:pPr>
              <a:buFontTx/>
              <a:buChar char="•"/>
            </a:pPr>
            <a:r>
              <a:rPr lang="en-US" altLang="en-US"/>
              <a:t>Question: Why don’t we have islands like Iceland where ever we get an Ocean Ridge?</a:t>
            </a:r>
          </a:p>
          <a:p>
            <a:pPr>
              <a:buFontTx/>
              <a:buChar char="•"/>
            </a:pPr>
            <a:r>
              <a:rPr lang="en-US" altLang="en-US"/>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extLst>
      <p:ext uri="{BB962C8B-B14F-4D97-AF65-F5344CB8AC3E}">
        <p14:creationId xmlns:p14="http://schemas.microsoft.com/office/powerpoint/2010/main" val="90676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57517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8793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79663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204872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9816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90652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47461-8370-5143-9E0D-89875C0C9C53}"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38715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47461-8370-5143-9E0D-89875C0C9C53}"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031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47461-8370-5143-9E0D-89875C0C9C53}"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56206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68601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214608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7461-8370-5143-9E0D-89875C0C9C53}" type="datetimeFigureOut">
              <a:rPr lang="en-US" smtClean="0"/>
              <a:t>10/28/2017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9EA71-F550-BF45-BA86-4E7C51848133}" type="slidenum">
              <a:rPr lang="en-US" smtClean="0"/>
              <a:t>‹#›</a:t>
            </a:fld>
            <a:endParaRPr lang="en-US"/>
          </a:p>
        </p:txBody>
      </p:sp>
    </p:spTree>
    <p:extLst>
      <p:ext uri="{BB962C8B-B14F-4D97-AF65-F5344CB8AC3E}">
        <p14:creationId xmlns:p14="http://schemas.microsoft.com/office/powerpoint/2010/main" val="25392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yrXAGY1d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2057400" y="2298700"/>
            <a:ext cx="3048000" cy="3962400"/>
          </a:xfrm>
        </p:spPr>
        <p:txBody>
          <a:bodyPr/>
          <a:lstStyle/>
          <a:p>
            <a:pPr marL="0" indent="0">
              <a:buNone/>
            </a:pPr>
            <a:r>
              <a:rPr lang="en-US" altLang="en-US" sz="3600" dirty="0">
                <a:ln w="0"/>
                <a:solidFill>
                  <a:schemeClr val="accent1"/>
                </a:solidFill>
                <a:effectLst>
                  <a:outerShdw blurRad="38100" dist="25400" dir="5400000" algn="ctr" rotWithShape="0">
                    <a:srgbClr val="6E747A">
                      <a:alpha val="43000"/>
                    </a:srgbClr>
                  </a:outerShdw>
                </a:effectLst>
              </a:rPr>
              <a:t>Divergent</a:t>
            </a:r>
          </a:p>
          <a:p>
            <a:pPr marL="0" indent="0">
              <a:buNone/>
            </a:pPr>
            <a:endParaRPr lang="en-US" altLang="en-US" dirty="0">
              <a:ln w="0"/>
              <a:solidFill>
                <a:schemeClr val="accent1"/>
              </a:solidFill>
              <a:effectLst>
                <a:outerShdw blurRad="38100" dist="25400" dir="5400000" algn="ctr" rotWithShape="0">
                  <a:srgbClr val="6E747A">
                    <a:alpha val="43000"/>
                  </a:srgbClr>
                </a:outerShdw>
              </a:effectLst>
            </a:endParaRPr>
          </a:p>
          <a:p>
            <a:pPr marL="0" indent="0">
              <a:buNone/>
            </a:pPr>
            <a:endParaRPr lang="en-US" altLang="en-US" dirty="0">
              <a:ln w="0"/>
              <a:solidFill>
                <a:schemeClr val="accent1"/>
              </a:solidFill>
              <a:effectLst>
                <a:outerShdw blurRad="38100" dist="25400" dir="5400000" algn="ctr" rotWithShape="0">
                  <a:srgbClr val="6E747A">
                    <a:alpha val="43000"/>
                  </a:srgbClr>
                </a:outerShdw>
              </a:effectLst>
            </a:endParaRPr>
          </a:p>
          <a:p>
            <a:pPr marL="0" indent="0">
              <a:buNone/>
            </a:pPr>
            <a:r>
              <a:rPr lang="en-US" altLang="en-US" sz="3600" dirty="0">
                <a:ln w="0"/>
                <a:solidFill>
                  <a:srgbClr val="FFFF00"/>
                </a:solidFill>
                <a:effectLst>
                  <a:outerShdw blurRad="38100" dist="25400" dir="5400000" algn="ctr" rotWithShape="0">
                    <a:srgbClr val="6E747A">
                      <a:alpha val="43000"/>
                    </a:srgbClr>
                  </a:outerShdw>
                </a:effectLst>
              </a:rPr>
              <a:t>Convergent</a:t>
            </a:r>
          </a:p>
          <a:p>
            <a:pPr marL="0" indent="0">
              <a:buNone/>
            </a:pPr>
            <a:endParaRPr lang="en-US" altLang="en-US" dirty="0">
              <a:ln w="0"/>
              <a:solidFill>
                <a:schemeClr val="accent1"/>
              </a:solidFill>
              <a:effectLst>
                <a:outerShdw blurRad="38100" dist="25400" dir="5400000" algn="ctr" rotWithShape="0">
                  <a:srgbClr val="6E747A">
                    <a:alpha val="43000"/>
                  </a:srgbClr>
                </a:outerShdw>
              </a:effectLst>
            </a:endParaRPr>
          </a:p>
          <a:p>
            <a:pPr marL="0" indent="0">
              <a:buNone/>
            </a:pPr>
            <a:endParaRPr lang="en-US" altLang="en-US" dirty="0">
              <a:ln w="0"/>
              <a:solidFill>
                <a:schemeClr val="accent1"/>
              </a:solidFill>
              <a:effectLst>
                <a:outerShdw blurRad="38100" dist="25400" dir="5400000" algn="ctr" rotWithShape="0">
                  <a:srgbClr val="6E747A">
                    <a:alpha val="43000"/>
                  </a:srgbClr>
                </a:outerShdw>
              </a:effectLst>
            </a:endParaRPr>
          </a:p>
          <a:p>
            <a:pPr marL="0" indent="0">
              <a:buNone/>
            </a:pPr>
            <a:r>
              <a:rPr lang="en-US" altLang="en-US" sz="3600" dirty="0">
                <a:ln w="0"/>
                <a:solidFill>
                  <a:srgbClr val="92D050"/>
                </a:solidFill>
                <a:effectLst>
                  <a:outerShdw blurRad="38100" dist="25400" dir="5400000" algn="ctr" rotWithShape="0">
                    <a:srgbClr val="6E747A">
                      <a:alpha val="43000"/>
                    </a:srgbClr>
                  </a:outerShdw>
                </a:effectLst>
              </a:rPr>
              <a:t>Transform</a:t>
            </a:r>
          </a:p>
        </p:txBody>
      </p:sp>
      <p:sp>
        <p:nvSpPr>
          <p:cNvPr id="32771" name="Rectangle 3"/>
          <p:cNvSpPr>
            <a:spLocks noChangeArrowheads="1"/>
          </p:cNvSpPr>
          <p:nvPr/>
        </p:nvSpPr>
        <p:spPr bwMode="auto">
          <a:xfrm>
            <a:off x="1577788" y="914400"/>
            <a:ext cx="88571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b="1" dirty="0">
                <a:ln w="22225">
                  <a:solidFill>
                    <a:schemeClr val="accent2"/>
                  </a:solidFill>
                  <a:prstDash val="solid"/>
                </a:ln>
                <a:solidFill>
                  <a:srgbClr val="BFDAF2"/>
                </a:solidFill>
              </a:rPr>
              <a:t>Three </a:t>
            </a:r>
            <a:r>
              <a:rPr lang="en-US" altLang="en-US" b="1" dirty="0" smtClean="0">
                <a:ln w="22225">
                  <a:solidFill>
                    <a:schemeClr val="accent2"/>
                  </a:solidFill>
                  <a:prstDash val="solid"/>
                </a:ln>
                <a:solidFill>
                  <a:srgbClr val="BFDAF2"/>
                </a:solidFill>
              </a:rPr>
              <a:t>Types </a:t>
            </a:r>
            <a:r>
              <a:rPr lang="en-US" altLang="en-US" b="1" dirty="0">
                <a:ln w="22225">
                  <a:solidFill>
                    <a:schemeClr val="accent2"/>
                  </a:solidFill>
                  <a:prstDash val="solid"/>
                </a:ln>
                <a:solidFill>
                  <a:srgbClr val="BFDAF2"/>
                </a:solidFill>
              </a:rPr>
              <a:t>of </a:t>
            </a:r>
            <a:r>
              <a:rPr lang="en-US" altLang="en-US" b="1" dirty="0" smtClean="0">
                <a:ln w="22225">
                  <a:solidFill>
                    <a:schemeClr val="accent2"/>
                  </a:solidFill>
                  <a:prstDash val="solid"/>
                </a:ln>
                <a:solidFill>
                  <a:srgbClr val="BFDAF2"/>
                </a:solidFill>
              </a:rPr>
              <a:t>Plate </a:t>
            </a:r>
            <a:r>
              <a:rPr lang="en-US" altLang="en-US" b="1" dirty="0">
                <a:ln w="22225">
                  <a:solidFill>
                    <a:schemeClr val="accent2"/>
                  </a:solidFill>
                  <a:prstDash val="solid"/>
                </a:ln>
                <a:solidFill>
                  <a:srgbClr val="BFDAF2"/>
                </a:solidFill>
              </a:rPr>
              <a:t>B</a:t>
            </a:r>
            <a:r>
              <a:rPr lang="en-US" altLang="en-US" b="1" dirty="0" smtClean="0">
                <a:ln w="22225">
                  <a:solidFill>
                    <a:schemeClr val="accent2"/>
                  </a:solidFill>
                  <a:prstDash val="solid"/>
                </a:ln>
                <a:solidFill>
                  <a:srgbClr val="BFDAF2"/>
                </a:solidFill>
              </a:rPr>
              <a:t>oundaries</a:t>
            </a:r>
            <a:endParaRPr lang="en-US" altLang="en-US" b="1" dirty="0">
              <a:ln w="22225">
                <a:solidFill>
                  <a:schemeClr val="accent2"/>
                </a:solidFill>
                <a:prstDash val="solid"/>
              </a:ln>
              <a:solidFill>
                <a:srgbClr val="BFDAF2"/>
              </a:solidFill>
            </a:endParaRPr>
          </a:p>
        </p:txBody>
      </p:sp>
      <p:pic>
        <p:nvPicPr>
          <p:cNvPr id="32772" name="Picture 4" descr="Dive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70101"/>
            <a:ext cx="243840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onver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230564"/>
            <a:ext cx="2438400" cy="1735137"/>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Trans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84700"/>
            <a:ext cx="2438400" cy="1739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77788" y="-2381"/>
            <a:ext cx="885713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PLATE BOUNDRIES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437766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5" name="Picture 5" descr="Conve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211" y="2605978"/>
            <a:ext cx="5441578" cy="3872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838" r="2325"/>
          <a:stretch/>
        </p:blipFill>
        <p:spPr>
          <a:xfrm>
            <a:off x="10270354" y="4790544"/>
            <a:ext cx="1796140" cy="206745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20" r="50444"/>
          <a:stretch/>
        </p:blipFill>
        <p:spPr>
          <a:xfrm>
            <a:off x="152407" y="4790544"/>
            <a:ext cx="1796140" cy="2067455"/>
          </a:xfrm>
          <a:prstGeom prst="rect">
            <a:avLst/>
          </a:prstGeom>
        </p:spPr>
      </p:pic>
      <p:sp>
        <p:nvSpPr>
          <p:cNvPr id="8" name="Title 1"/>
          <p:cNvSpPr txBox="1">
            <a:spLocks/>
          </p:cNvSpPr>
          <p:nvPr/>
        </p:nvSpPr>
        <p:spPr>
          <a:xfrm>
            <a:off x="340659" y="1082675"/>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ln w="44450">
                  <a:solidFill>
                    <a:srgbClr val="ECECEC"/>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“COLLIDING”</a:t>
            </a:r>
            <a:endParaRPr lang="en-US" sz="6000" b="1" dirty="0">
              <a:ln w="44450">
                <a:solidFill>
                  <a:srgbClr val="ECECEC"/>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61691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132871" y="4756191"/>
            <a:ext cx="1796140" cy="206745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262988" y="4756192"/>
            <a:ext cx="1796140" cy="2067455"/>
          </a:xfrm>
          <a:prstGeom prst="rect">
            <a:avLst/>
          </a:prstGeom>
        </p:spPr>
      </p:pic>
      <p:sp>
        <p:nvSpPr>
          <p:cNvPr id="40962" name="Rectangle 2"/>
          <p:cNvSpPr>
            <a:spLocks noGrp="1" noChangeArrowheads="1"/>
          </p:cNvSpPr>
          <p:nvPr>
            <p:ph type="body" idx="1"/>
          </p:nvPr>
        </p:nvSpPr>
        <p:spPr>
          <a:xfrm>
            <a:off x="851647" y="1827518"/>
            <a:ext cx="10130117" cy="3962400"/>
          </a:xfrm>
        </p:spPr>
        <p:txBody>
          <a:bodyPr>
            <a:noAutofit/>
          </a:bodyPr>
          <a:lstStyle/>
          <a:p>
            <a:pPr marL="0" indent="0" algn="ctr">
              <a:buNone/>
            </a:pPr>
            <a:r>
              <a:rPr lang="en-US" altLang="en-US" sz="4800" dirty="0" smtClean="0">
                <a:solidFill>
                  <a:srgbClr val="FFFF00"/>
                </a:solidFill>
              </a:rPr>
              <a:t>There </a:t>
            </a:r>
            <a:r>
              <a:rPr lang="en-US" altLang="en-US" sz="4800" dirty="0">
                <a:solidFill>
                  <a:srgbClr val="FFFF00"/>
                </a:solidFill>
              </a:rPr>
              <a:t>are three styles of </a:t>
            </a:r>
            <a:r>
              <a:rPr lang="en-US" altLang="en-US" sz="4800" dirty="0" smtClean="0">
                <a:solidFill>
                  <a:srgbClr val="FFFF00"/>
                </a:solidFill>
              </a:rPr>
              <a:t>        convergent </a:t>
            </a:r>
            <a:r>
              <a:rPr lang="en-US" altLang="en-US" sz="4800" dirty="0">
                <a:solidFill>
                  <a:srgbClr val="FFFF00"/>
                </a:solidFill>
              </a:rPr>
              <a:t>plate </a:t>
            </a:r>
            <a:r>
              <a:rPr lang="en-US" altLang="en-US" sz="4800" dirty="0" smtClean="0">
                <a:solidFill>
                  <a:srgbClr val="FFFF00"/>
                </a:solidFill>
              </a:rPr>
              <a:t>boundaries</a:t>
            </a:r>
          </a:p>
          <a:p>
            <a:pPr marL="0" indent="0" algn="ctr">
              <a:buNone/>
            </a:pPr>
            <a:endParaRPr lang="en-US" altLang="en-US" sz="4800" dirty="0">
              <a:solidFill>
                <a:srgbClr val="FFFF00"/>
              </a:solidFill>
            </a:endParaRPr>
          </a:p>
          <a:p>
            <a:pPr lvl="1" algn="ctr"/>
            <a:r>
              <a:rPr lang="en-US" altLang="en-US" sz="4800" dirty="0" smtClean="0">
                <a:solidFill>
                  <a:srgbClr val="FFFF00"/>
                </a:solidFill>
              </a:rPr>
              <a:t>Continent-Continent Collision</a:t>
            </a:r>
            <a:endParaRPr lang="en-US" altLang="en-US" sz="4800" dirty="0">
              <a:solidFill>
                <a:srgbClr val="FFFF00"/>
              </a:solidFill>
            </a:endParaRPr>
          </a:p>
          <a:p>
            <a:pPr lvl="1" algn="ctr"/>
            <a:r>
              <a:rPr lang="en-US" altLang="en-US" sz="4800" dirty="0" smtClean="0">
                <a:solidFill>
                  <a:srgbClr val="FFFF00"/>
                </a:solidFill>
              </a:rPr>
              <a:t>Continent-Oceanic Crust Collision</a:t>
            </a:r>
            <a:endParaRPr lang="en-US" altLang="en-US" sz="4800" dirty="0">
              <a:solidFill>
                <a:srgbClr val="FFFF00"/>
              </a:solidFill>
            </a:endParaRPr>
          </a:p>
          <a:p>
            <a:pPr lvl="1" algn="ctr"/>
            <a:r>
              <a:rPr lang="en-US" altLang="en-US" sz="4800" dirty="0" smtClean="0">
                <a:solidFill>
                  <a:srgbClr val="FFFF00"/>
                </a:solidFill>
              </a:rPr>
              <a:t>Ocean-Ocean Collision</a:t>
            </a:r>
            <a:endParaRPr lang="en-US" altLang="en-US" sz="4800" dirty="0">
              <a:solidFill>
                <a:srgbClr val="FFFF00"/>
              </a:solidFill>
            </a:endParaRPr>
          </a:p>
        </p:txBody>
      </p:sp>
      <p:sp>
        <p:nvSpPr>
          <p:cNvPr id="4"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2370732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209800" y="1981200"/>
            <a:ext cx="7772400" cy="1295400"/>
          </a:xfrm>
        </p:spPr>
        <p:txBody>
          <a:bodyPr/>
          <a:lstStyle/>
          <a:p>
            <a:r>
              <a:rPr lang="en-US" altLang="en-US"/>
              <a:t>Forms mountains, </a:t>
            </a:r>
            <a:r>
              <a:rPr lang="en-US" altLang="en-US" sz="2400"/>
              <a:t>e.g. European Alps, Himalayas</a:t>
            </a:r>
            <a:endParaRPr lang="en-US" altLang="en-US"/>
          </a:p>
        </p:txBody>
      </p:sp>
      <p:sp>
        <p:nvSpPr>
          <p:cNvPr id="43012" name="Rectangle 4"/>
          <p:cNvSpPr>
            <a:spLocks noChangeArrowheads="1"/>
          </p:cNvSpPr>
          <p:nvPr/>
        </p:nvSpPr>
        <p:spPr bwMode="auto">
          <a:xfrm>
            <a:off x="2209800" y="12573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Continent-Continent Collision</a:t>
            </a:r>
          </a:p>
        </p:txBody>
      </p:sp>
      <p:pic>
        <p:nvPicPr>
          <p:cNvPr id="43013" name="Picture 5" descr="cont_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19400"/>
            <a:ext cx="6172200" cy="3232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288760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ChangeArrowheads="1"/>
          </p:cNvSpPr>
          <p:nvPr/>
        </p:nvSpPr>
        <p:spPr bwMode="auto">
          <a:xfrm>
            <a:off x="4476315" y="914280"/>
            <a:ext cx="3276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Himalayas</a:t>
            </a:r>
          </a:p>
        </p:txBody>
      </p:sp>
      <p:pic>
        <p:nvPicPr>
          <p:cNvPr id="45063" name="Picture 7" descr="Mount_Everest_from_Rombok_Gompa,_Ti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587" y="1524000"/>
            <a:ext cx="2311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800px-Mount_Everest_from_Rongbuk_may_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28106"/>
            <a:ext cx="3542431" cy="2415294"/>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800px-Everestpano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3502" y="4663888"/>
            <a:ext cx="7207050" cy="1754841"/>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descr="Himalaya-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374" y="1590995"/>
            <a:ext cx="2662813" cy="482773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4093295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209800" y="1981200"/>
            <a:ext cx="7772400" cy="1295400"/>
          </a:xfrm>
        </p:spPr>
        <p:txBody>
          <a:bodyPr/>
          <a:lstStyle/>
          <a:p>
            <a:r>
              <a:rPr lang="en-US" altLang="en-US"/>
              <a:t>Forms mountains, </a:t>
            </a:r>
            <a:r>
              <a:rPr lang="en-US" altLang="en-US" sz="2400"/>
              <a:t>e.g. European Alps, Himalayas</a:t>
            </a:r>
            <a:endParaRPr lang="en-US" altLang="en-US"/>
          </a:p>
        </p:txBody>
      </p:sp>
      <p:sp>
        <p:nvSpPr>
          <p:cNvPr id="43012" name="Rectangle 4"/>
          <p:cNvSpPr>
            <a:spLocks noChangeArrowheads="1"/>
          </p:cNvSpPr>
          <p:nvPr/>
        </p:nvSpPr>
        <p:spPr bwMode="auto">
          <a:xfrm>
            <a:off x="2209800" y="116205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Continent-Continent Collision</a:t>
            </a:r>
          </a:p>
        </p:txBody>
      </p:sp>
      <p:sp>
        <p:nvSpPr>
          <p:cNvPr id="5"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278" y="2467535"/>
            <a:ext cx="8993444" cy="2938929"/>
          </a:xfrm>
          <a:prstGeom prst="rect">
            <a:avLst/>
          </a:prstGeom>
        </p:spPr>
      </p:pic>
      <p:sp>
        <p:nvSpPr>
          <p:cNvPr id="7" name="Rectangle 4"/>
          <p:cNvSpPr>
            <a:spLocks noChangeArrowheads="1"/>
          </p:cNvSpPr>
          <p:nvPr/>
        </p:nvSpPr>
        <p:spPr bwMode="auto">
          <a:xfrm>
            <a:off x="909917" y="5561851"/>
            <a:ext cx="1037216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r>
              <a:rPr lang="en-US" sz="3000" u="sng" dirty="0" smtClean="0">
                <a:solidFill>
                  <a:srgbClr val="FFFF00"/>
                </a:solidFill>
              </a:rPr>
              <a:t>Folded Mountains</a:t>
            </a:r>
            <a:r>
              <a:rPr lang="en-US" sz="3000" dirty="0">
                <a:solidFill>
                  <a:srgbClr val="FFFF00"/>
                </a:solidFill>
              </a:rPr>
              <a:t> </a:t>
            </a:r>
            <a:r>
              <a:rPr lang="en-US" sz="3000" dirty="0" smtClean="0">
                <a:solidFill>
                  <a:srgbClr val="FFFF00"/>
                </a:solidFill>
              </a:rPr>
              <a:t>- mountains</a:t>
            </a:r>
            <a:r>
              <a:rPr lang="en-US" sz="3000" dirty="0">
                <a:solidFill>
                  <a:srgbClr val="FFFF00"/>
                </a:solidFill>
              </a:rPr>
              <a:t> that form mainly by the effects of </a:t>
            </a:r>
            <a:r>
              <a:rPr lang="en-US" sz="3000" dirty="0" smtClean="0">
                <a:solidFill>
                  <a:srgbClr val="FFFF00"/>
                </a:solidFill>
              </a:rPr>
              <a:t>folding between convergent continental plates.</a:t>
            </a:r>
            <a:endParaRPr lang="en-US" altLang="en-US" sz="3000" dirty="0">
              <a:solidFill>
                <a:srgbClr val="FFFF00"/>
              </a:solidFill>
            </a:endParaRPr>
          </a:p>
        </p:txBody>
      </p:sp>
    </p:spTree>
    <p:extLst>
      <p:ext uri="{BB962C8B-B14F-4D97-AF65-F5344CB8AC3E}">
        <p14:creationId xmlns:p14="http://schemas.microsoft.com/office/powerpoint/2010/main" val="2096681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905000" y="2057400"/>
            <a:ext cx="8077200" cy="3733800"/>
          </a:xfrm>
        </p:spPr>
        <p:txBody>
          <a:bodyPr/>
          <a:lstStyle/>
          <a:p>
            <a:r>
              <a:rPr lang="en-US" altLang="en-US"/>
              <a:t>Called SUBDUCTION</a:t>
            </a:r>
          </a:p>
        </p:txBody>
      </p:sp>
      <p:sp>
        <p:nvSpPr>
          <p:cNvPr id="47108" name="Rectangle 4"/>
          <p:cNvSpPr>
            <a:spLocks noChangeArrowheads="1"/>
          </p:cNvSpPr>
          <p:nvPr/>
        </p:nvSpPr>
        <p:spPr bwMode="auto">
          <a:xfrm>
            <a:off x="1638300" y="1374962"/>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Continent-Oceanic Crust Collision</a:t>
            </a:r>
          </a:p>
        </p:txBody>
      </p:sp>
      <p:pic>
        <p:nvPicPr>
          <p:cNvPr id="47114" name="Picture 10" descr="New-subducti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03712"/>
            <a:ext cx="8197850" cy="33940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304185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7772400" y="3200400"/>
            <a:ext cx="4419600" cy="3352800"/>
          </a:xfrm>
        </p:spPr>
        <p:txBody>
          <a:bodyPr/>
          <a:lstStyle/>
          <a:p>
            <a:pPr>
              <a:lnSpc>
                <a:spcPct val="90000"/>
              </a:lnSpc>
            </a:pPr>
            <a:r>
              <a:rPr lang="en-US" altLang="en-US" sz="2400"/>
              <a:t>Oceanic lithosphere subducts underneath the continental lithosphere</a:t>
            </a:r>
          </a:p>
          <a:p>
            <a:pPr>
              <a:lnSpc>
                <a:spcPct val="90000"/>
              </a:lnSpc>
            </a:pPr>
            <a:r>
              <a:rPr lang="en-US" altLang="en-US" sz="2400"/>
              <a:t>Oceanic lithosphere heats and dehydrates as it subsides </a:t>
            </a:r>
          </a:p>
          <a:p>
            <a:pPr>
              <a:lnSpc>
                <a:spcPct val="90000"/>
              </a:lnSpc>
            </a:pPr>
            <a:r>
              <a:rPr lang="en-US" altLang="en-US" sz="2400"/>
              <a:t>The melt rises forming volcanism</a:t>
            </a:r>
          </a:p>
          <a:p>
            <a:pPr>
              <a:lnSpc>
                <a:spcPct val="90000"/>
              </a:lnSpc>
            </a:pPr>
            <a:r>
              <a:rPr lang="en-US" altLang="en-US" sz="2400"/>
              <a:t>E.g. The Andes</a:t>
            </a:r>
          </a:p>
          <a:p>
            <a:pPr>
              <a:lnSpc>
                <a:spcPct val="90000"/>
              </a:lnSpc>
            </a:pPr>
            <a:endParaRPr lang="en-US" altLang="en-US" sz="2400"/>
          </a:p>
        </p:txBody>
      </p:sp>
      <p:sp>
        <p:nvSpPr>
          <p:cNvPr id="49155" name="Rectangle 3"/>
          <p:cNvSpPr>
            <a:spLocks noChangeArrowheads="1"/>
          </p:cNvSpPr>
          <p:nvPr/>
        </p:nvSpPr>
        <p:spPr bwMode="auto">
          <a:xfrm>
            <a:off x="604633" y="1405110"/>
            <a:ext cx="3505200" cy="514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smtClean="0">
                <a:solidFill>
                  <a:srgbClr val="FFFF00"/>
                </a:solidFill>
              </a:rPr>
              <a:t>Subduction</a:t>
            </a:r>
          </a:p>
          <a:p>
            <a:pPr eaLnBrk="1" hangingPunct="1"/>
            <a:r>
              <a:rPr lang="en-US" altLang="en-US" sz="8000" dirty="0" smtClean="0">
                <a:solidFill>
                  <a:srgbClr val="FFFF00"/>
                </a:solidFill>
              </a:rPr>
              <a:t>ZONE</a:t>
            </a:r>
          </a:p>
          <a:p>
            <a:pPr>
              <a:lnSpc>
                <a:spcPct val="90000"/>
              </a:lnSpc>
            </a:pPr>
            <a:r>
              <a:rPr lang="en-US" sz="3200" dirty="0">
                <a:solidFill>
                  <a:srgbClr val="FFFF00"/>
                </a:solidFill>
              </a:rPr>
              <a:t>collision of the earth's crustal plates results in one plate's being drawn down or overridden </a:t>
            </a:r>
            <a:r>
              <a:rPr lang="en-US" sz="3200" dirty="0" smtClean="0">
                <a:solidFill>
                  <a:srgbClr val="FFFF00"/>
                </a:solidFill>
              </a:rPr>
              <a:t>        by another.</a:t>
            </a:r>
            <a:endParaRPr lang="en-US" altLang="en-US" sz="3200" dirty="0">
              <a:solidFill>
                <a:srgbClr val="FFFF00"/>
              </a:solidFill>
            </a:endParaRPr>
          </a:p>
        </p:txBody>
      </p:sp>
      <p:pic>
        <p:nvPicPr>
          <p:cNvPr id="49158" name="Picture 6" descr="and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842" y="1405110"/>
            <a:ext cx="35052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c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791" y="1405110"/>
            <a:ext cx="3117324" cy="2081040"/>
          </a:xfrm>
          <a:prstGeom prst="rect">
            <a:avLst/>
          </a:prstGeom>
          <a:noFill/>
          <a:extLst>
            <a:ext uri="{909E8E84-426E-40DD-AFC4-6F175D3DCCD1}">
              <a14:hiddenFill xmlns:a14="http://schemas.microsoft.com/office/drawing/2010/main">
                <a:solidFill>
                  <a:srgbClr val="FFFFFF"/>
                </a:solidFill>
              </a14:hiddenFill>
            </a:ext>
          </a:extLst>
        </p:spPr>
      </p:pic>
      <p:pic>
        <p:nvPicPr>
          <p:cNvPr id="49162" name="Picture 10" descr="New-subduction-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790" y="3765662"/>
            <a:ext cx="6734251" cy="27875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87167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905000" y="2057400"/>
            <a:ext cx="8077200" cy="3733800"/>
          </a:xfrm>
        </p:spPr>
        <p:txBody>
          <a:bodyPr/>
          <a:lstStyle/>
          <a:p>
            <a:r>
              <a:rPr lang="en-US" altLang="en-US"/>
              <a:t>Called SUBDUCTION</a:t>
            </a:r>
          </a:p>
        </p:txBody>
      </p:sp>
      <p:sp>
        <p:nvSpPr>
          <p:cNvPr id="47108" name="Rectangle 4"/>
          <p:cNvSpPr>
            <a:spLocks noChangeArrowheads="1"/>
          </p:cNvSpPr>
          <p:nvPr/>
        </p:nvSpPr>
        <p:spPr bwMode="auto">
          <a:xfrm>
            <a:off x="1638300" y="1089212"/>
            <a:ext cx="8610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Continent-Oceanic Crust Collision</a:t>
            </a:r>
          </a:p>
        </p:txBody>
      </p:sp>
      <p:sp>
        <p:nvSpPr>
          <p:cNvPr id="5"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700" y="2232212"/>
            <a:ext cx="6578600" cy="4311333"/>
          </a:xfrm>
          <a:prstGeom prst="rect">
            <a:avLst/>
          </a:prstGeom>
        </p:spPr>
      </p:pic>
    </p:spTree>
    <p:extLst>
      <p:ext uri="{BB962C8B-B14F-4D97-AF65-F5344CB8AC3E}">
        <p14:creationId xmlns:p14="http://schemas.microsoft.com/office/powerpoint/2010/main" val="3636181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2209800" y="1071283"/>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Ocean-Ocean Plate Collision</a:t>
            </a:r>
          </a:p>
        </p:txBody>
      </p:sp>
      <p:sp>
        <p:nvSpPr>
          <p:cNvPr id="4"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3" name="Picture 2"/>
          <p:cNvPicPr>
            <a:picLocks noChangeAspect="1"/>
          </p:cNvPicPr>
          <p:nvPr/>
        </p:nvPicPr>
        <p:blipFill rotWithShape="1">
          <a:blip r:embed="rId3"/>
          <a:srcRect t="-1" b="7475"/>
          <a:stretch/>
        </p:blipFill>
        <p:spPr>
          <a:xfrm>
            <a:off x="2322322" y="2214283"/>
            <a:ext cx="7547355" cy="4023360"/>
          </a:xfrm>
          <a:prstGeom prst="rect">
            <a:avLst/>
          </a:prstGeom>
        </p:spPr>
      </p:pic>
    </p:spTree>
    <p:extLst>
      <p:ext uri="{BB962C8B-B14F-4D97-AF65-F5344CB8AC3E}">
        <p14:creationId xmlns:p14="http://schemas.microsoft.com/office/powerpoint/2010/main" val="854460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838200" y="2058708"/>
            <a:ext cx="10515600" cy="4351338"/>
          </a:xfrm>
        </p:spPr>
        <p:txBody>
          <a:bodyPr>
            <a:noAutofit/>
          </a:bodyPr>
          <a:lstStyle/>
          <a:p>
            <a:r>
              <a:rPr lang="en-US" altLang="en-US" sz="3600" dirty="0">
                <a:solidFill>
                  <a:schemeClr val="bg1"/>
                </a:solidFill>
              </a:rPr>
              <a:t>When two oceanic plates collide, one runs over the other which causes it to sink into the mantle forming a </a:t>
            </a:r>
            <a:r>
              <a:rPr lang="en-US" altLang="en-US" sz="3600" b="1" dirty="0">
                <a:solidFill>
                  <a:schemeClr val="bg1"/>
                </a:solidFill>
              </a:rPr>
              <a:t>subduction zone</a:t>
            </a:r>
            <a:r>
              <a:rPr lang="en-US" altLang="en-US" sz="3600" dirty="0">
                <a:solidFill>
                  <a:schemeClr val="bg1"/>
                </a:solidFill>
              </a:rPr>
              <a:t>. </a:t>
            </a:r>
          </a:p>
          <a:p>
            <a:r>
              <a:rPr lang="en-US" altLang="en-US" sz="3600" dirty="0">
                <a:solidFill>
                  <a:srgbClr val="FFFF00"/>
                </a:solidFill>
              </a:rPr>
              <a:t>The </a:t>
            </a:r>
            <a:r>
              <a:rPr lang="en-US" altLang="en-US" sz="3600" dirty="0" err="1">
                <a:solidFill>
                  <a:srgbClr val="FFFF00"/>
                </a:solidFill>
              </a:rPr>
              <a:t>subducting</a:t>
            </a:r>
            <a:r>
              <a:rPr lang="en-US" altLang="en-US" sz="3600" dirty="0">
                <a:solidFill>
                  <a:srgbClr val="FFFF00"/>
                </a:solidFill>
              </a:rPr>
              <a:t> plate is bent downward to form a very deep depression in the ocean floor called a </a:t>
            </a:r>
            <a:r>
              <a:rPr lang="en-US" altLang="en-US" sz="3600" b="1" dirty="0">
                <a:solidFill>
                  <a:srgbClr val="FFFF00"/>
                </a:solidFill>
              </a:rPr>
              <a:t>trench</a:t>
            </a:r>
            <a:r>
              <a:rPr lang="en-US" altLang="en-US" sz="3600" dirty="0">
                <a:solidFill>
                  <a:srgbClr val="FFFF00"/>
                </a:solidFill>
              </a:rPr>
              <a:t>. </a:t>
            </a:r>
          </a:p>
          <a:p>
            <a:r>
              <a:rPr lang="en-US" altLang="en-US" sz="3600" dirty="0">
                <a:solidFill>
                  <a:schemeClr val="bg1"/>
                </a:solidFill>
              </a:rPr>
              <a:t>The worlds deepest parts of the ocean are found along trenches. </a:t>
            </a:r>
          </a:p>
          <a:p>
            <a:pPr lvl="1"/>
            <a:r>
              <a:rPr lang="en-US" altLang="en-US" sz="3600" dirty="0">
                <a:solidFill>
                  <a:srgbClr val="FFFF00"/>
                </a:solidFill>
              </a:rPr>
              <a:t>E.g. The Mariana Trench is 11 km deep!</a:t>
            </a:r>
          </a:p>
        </p:txBody>
      </p:sp>
      <p:sp>
        <p:nvSpPr>
          <p:cNvPr id="51203" name="Rectangle 3"/>
          <p:cNvSpPr>
            <a:spLocks noChangeArrowheads="1"/>
          </p:cNvSpPr>
          <p:nvPr/>
        </p:nvSpPr>
        <p:spPr bwMode="auto">
          <a:xfrm>
            <a:off x="2209800" y="1071283"/>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Ocean-Ocean Plate Collision</a:t>
            </a:r>
          </a:p>
        </p:txBody>
      </p:sp>
      <p:sp>
        <p:nvSpPr>
          <p:cNvPr id="4"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736298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1905000" y="1752600"/>
            <a:ext cx="4953000" cy="4419600"/>
          </a:xfrm>
        </p:spPr>
        <p:txBody>
          <a:bodyPr/>
          <a:lstStyle/>
          <a:p>
            <a:r>
              <a:rPr lang="en-US" altLang="en-US" dirty="0"/>
              <a:t>Iceland has a divergent plate boundary running through its middle</a:t>
            </a:r>
          </a:p>
        </p:txBody>
      </p:sp>
      <p:sp>
        <p:nvSpPr>
          <p:cNvPr id="38918" name="Rectangle 6"/>
          <p:cNvSpPr>
            <a:spLocks noChangeArrowheads="1"/>
          </p:cNvSpPr>
          <p:nvPr/>
        </p:nvSpPr>
        <p:spPr bwMode="auto">
          <a:xfrm>
            <a:off x="617220" y="1950720"/>
            <a:ext cx="10949940" cy="4023360"/>
          </a:xfrm>
          <a:prstGeom prst="rect">
            <a:avLst/>
          </a:prstGeom>
          <a:solidFill>
            <a:srgbClr val="0070C0"/>
          </a:solidFill>
          <a:ln>
            <a:noFill/>
          </a:ln>
          <a:extLst/>
        </p:spPr>
        <p:txBody>
          <a:bodyPr numCol="2"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sz="3600" b="1" dirty="0" smtClean="0">
                <a:solidFill>
                  <a:schemeClr val="bg1"/>
                </a:solidFill>
              </a:rPr>
              <a:t>Divergent</a:t>
            </a:r>
          </a:p>
          <a:p>
            <a:pPr eaLnBrk="1" hangingPunct="1"/>
            <a:r>
              <a:rPr lang="en-US" altLang="en-US" sz="2400" dirty="0" smtClean="0">
                <a:solidFill>
                  <a:schemeClr val="bg1"/>
                </a:solidFill>
              </a:rPr>
              <a:t>Dividing</a:t>
            </a:r>
          </a:p>
          <a:p>
            <a:pPr eaLnBrk="1" hangingPunct="1"/>
            <a:r>
              <a:rPr lang="en-US" altLang="en-US" sz="2400" dirty="0" smtClean="0">
                <a:solidFill>
                  <a:schemeClr val="bg1"/>
                </a:solidFill>
              </a:rPr>
              <a:t>Dark Blue</a:t>
            </a:r>
          </a:p>
          <a:p>
            <a:pPr eaLnBrk="1" hangingPunct="1"/>
            <a:endParaRPr lang="en-US" altLang="en-US" sz="2400" dirty="0" smtClean="0">
              <a:solidFill>
                <a:schemeClr val="bg1"/>
              </a:solidFill>
            </a:endParaRPr>
          </a:p>
          <a:p>
            <a:pPr eaLnBrk="1" hangingPunct="1"/>
            <a:endParaRPr lang="en-US" altLang="en-US" sz="2400" dirty="0">
              <a:solidFill>
                <a:schemeClr val="bg1"/>
              </a:solidFill>
            </a:endParaRPr>
          </a:p>
          <a:p>
            <a:pPr eaLnBrk="1" hangingPunct="1"/>
            <a:endParaRPr lang="en-US" altLang="en-US" sz="2400" dirty="0">
              <a:solidFill>
                <a:schemeClr val="bg1"/>
              </a:solidFill>
            </a:endParaRPr>
          </a:p>
          <a:p>
            <a:pPr eaLnBrk="1" hangingPunct="1"/>
            <a:r>
              <a:rPr lang="en-US" altLang="en-US" sz="2400" dirty="0" smtClean="0">
                <a:solidFill>
                  <a:schemeClr val="bg1"/>
                </a:solidFill>
              </a:rPr>
              <a:t>A plate boundary where two            tectonic plates are pulling                      away from each other.</a:t>
            </a:r>
          </a:p>
          <a:p>
            <a:pPr eaLnBrk="1" hangingPunct="1"/>
            <a:endParaRPr lang="en-US" altLang="en-US" sz="2400" u="sng" dirty="0" smtClean="0">
              <a:solidFill>
                <a:schemeClr val="tx1"/>
              </a:solidFill>
            </a:endParaRPr>
          </a:p>
          <a:p>
            <a:pPr eaLnBrk="1" hangingPunct="1"/>
            <a:endParaRPr lang="en-US" altLang="en-US" sz="2400" u="sng" dirty="0">
              <a:solidFill>
                <a:schemeClr val="tx1"/>
              </a:solidFill>
            </a:endParaRPr>
          </a:p>
          <a:p>
            <a:pPr eaLnBrk="1" hangingPunct="1"/>
            <a:endParaRPr lang="en-US" altLang="en-US" sz="2400" u="sng" dirty="0" smtClean="0">
              <a:solidFill>
                <a:schemeClr val="tx1"/>
              </a:solidFill>
            </a:endParaRPr>
          </a:p>
          <a:p>
            <a:pPr eaLnBrk="1" hangingPunct="1"/>
            <a:r>
              <a:rPr lang="en-US" altLang="en-US" sz="2400" u="sng" dirty="0" smtClean="0">
                <a:solidFill>
                  <a:schemeClr val="bg1"/>
                </a:solidFill>
              </a:rPr>
              <a:t>Landforms</a:t>
            </a:r>
          </a:p>
          <a:p>
            <a:pPr eaLnBrk="1" hangingPunct="1"/>
            <a:endParaRPr lang="en-US" altLang="en-US" sz="2400" dirty="0" smtClean="0">
              <a:solidFill>
                <a:schemeClr val="bg1"/>
              </a:solidFill>
            </a:endParaRPr>
          </a:p>
          <a:p>
            <a:pPr eaLnBrk="1" hangingPunct="1"/>
            <a:r>
              <a:rPr lang="en-US" altLang="en-US" sz="2400" dirty="0" smtClean="0">
                <a:solidFill>
                  <a:schemeClr val="bg1"/>
                </a:solidFill>
              </a:rPr>
              <a:t>Rifts</a:t>
            </a:r>
            <a:endParaRPr lang="en-US" altLang="en-US" sz="2400" dirty="0">
              <a:solidFill>
                <a:schemeClr val="bg1"/>
              </a:solidFill>
            </a:endParaRPr>
          </a:p>
          <a:p>
            <a:pPr eaLnBrk="1" hangingPunct="1"/>
            <a:r>
              <a:rPr lang="en-US" altLang="en-US" sz="2400" dirty="0" smtClean="0">
                <a:solidFill>
                  <a:schemeClr val="bg1"/>
                </a:solidFill>
              </a:rPr>
              <a:t>Ridges</a:t>
            </a:r>
          </a:p>
          <a:p>
            <a:pPr eaLnBrk="1" hangingPunct="1"/>
            <a:r>
              <a:rPr lang="en-US" altLang="en-US" sz="2400" dirty="0" smtClean="0">
                <a:solidFill>
                  <a:schemeClr val="bg1"/>
                </a:solidFill>
              </a:rPr>
              <a:t>New Sea Floor</a:t>
            </a:r>
          </a:p>
          <a:p>
            <a:pPr eaLnBrk="1" hangingPunct="1"/>
            <a:r>
              <a:rPr lang="en-US" altLang="en-US" sz="2400" dirty="0" smtClean="0">
                <a:solidFill>
                  <a:schemeClr val="bg1"/>
                </a:solidFill>
              </a:rPr>
              <a:t>Sea Floor Spreading</a:t>
            </a:r>
          </a:p>
        </p:txBody>
      </p:sp>
      <p:cxnSp>
        <p:nvCxnSpPr>
          <p:cNvPr id="4" name="Straight Connector 3"/>
          <p:cNvCxnSpPr>
            <a:endCxn id="38918" idx="2"/>
          </p:cNvCxnSpPr>
          <p:nvPr/>
        </p:nvCxnSpPr>
        <p:spPr>
          <a:xfrm flipH="1">
            <a:off x="6092190" y="2084294"/>
            <a:ext cx="3810" cy="388978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230906" y="3899648"/>
            <a:ext cx="685801" cy="1"/>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71483" y="3899647"/>
            <a:ext cx="678740" cy="2"/>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340659" y="0"/>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DIVERGENT BOUNDARIES</a:t>
            </a:r>
            <a:endParaRPr lang="en-US" sz="8400" b="1" dirty="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26637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7" name="Picture 9" descr="800px-Atlantic-tre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1349188"/>
            <a:ext cx="4876800" cy="349885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Giant_grenad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363" y="3098613"/>
            <a:ext cx="269914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01494" y="4034630"/>
            <a:ext cx="2975144" cy="2366169"/>
          </a:xfrm>
          <a:prstGeom prst="rect">
            <a:avLst/>
          </a:prstGeom>
        </p:spPr>
      </p:pic>
      <p:sp>
        <p:nvSpPr>
          <p:cNvPr id="8"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9" name="Rectangle 3"/>
          <p:cNvSpPr>
            <a:spLocks noChangeArrowheads="1"/>
          </p:cNvSpPr>
          <p:nvPr/>
        </p:nvSpPr>
        <p:spPr bwMode="auto">
          <a:xfrm>
            <a:off x="8595285" y="5217714"/>
            <a:ext cx="3505200" cy="160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sz="5500" dirty="0" smtClean="0">
                <a:solidFill>
                  <a:srgbClr val="FFFF00"/>
                </a:solidFill>
              </a:rPr>
              <a:t>MARIANA</a:t>
            </a:r>
          </a:p>
          <a:p>
            <a:pPr eaLnBrk="1" hangingPunct="1"/>
            <a:r>
              <a:rPr lang="en-US" altLang="en-US" sz="6000" dirty="0" smtClean="0">
                <a:solidFill>
                  <a:srgbClr val="FFFF00"/>
                </a:solidFill>
              </a:rPr>
              <a:t>TRENCH</a:t>
            </a:r>
          </a:p>
          <a:p>
            <a:pPr>
              <a:lnSpc>
                <a:spcPct val="90000"/>
              </a:lnSpc>
            </a:pPr>
            <a:endParaRPr lang="en-US" altLang="en-US" sz="3200" dirty="0">
              <a:solidFill>
                <a:srgbClr val="FFFF00"/>
              </a:solidFill>
            </a:endParaRPr>
          </a:p>
        </p:txBody>
      </p:sp>
      <p:pic>
        <p:nvPicPr>
          <p:cNvPr id="2" name="Picture 1"/>
          <p:cNvPicPr>
            <a:picLocks noChangeAspect="1"/>
          </p:cNvPicPr>
          <p:nvPr/>
        </p:nvPicPr>
        <p:blipFill>
          <a:blip r:embed="rId6"/>
          <a:stretch>
            <a:fillRect/>
          </a:stretch>
        </p:blipFill>
        <p:spPr>
          <a:xfrm>
            <a:off x="9145198" y="2268011"/>
            <a:ext cx="3046802" cy="2823370"/>
          </a:xfrm>
          <a:prstGeom prst="rect">
            <a:avLst/>
          </a:prstGeom>
        </p:spPr>
      </p:pic>
      <p:pic>
        <p:nvPicPr>
          <p:cNvPr id="53264" name="Picture 16" descr="A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8992" y="1248376"/>
            <a:ext cx="2730500" cy="191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28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2209800" y="1071283"/>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FF00"/>
                </a:solidFill>
              </a:rPr>
              <a:t>Ocean-Ocean Plate Collision</a:t>
            </a:r>
          </a:p>
        </p:txBody>
      </p:sp>
      <p:sp>
        <p:nvSpPr>
          <p:cNvPr id="4"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BOUNDRIES</a:t>
            </a:r>
            <a:endParaRPr lang="en-US" sz="84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753" y="2557183"/>
            <a:ext cx="8502190" cy="3431241"/>
          </a:xfrm>
          <a:prstGeom prst="rect">
            <a:avLst/>
          </a:prstGeom>
        </p:spPr>
      </p:pic>
    </p:spTree>
    <p:extLst>
      <p:ext uri="{BB962C8B-B14F-4D97-AF65-F5344CB8AC3E}">
        <p14:creationId xmlns:p14="http://schemas.microsoft.com/office/powerpoint/2010/main" val="72514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306049" y="4790545"/>
            <a:ext cx="1796140" cy="206745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62596" y="4790544"/>
            <a:ext cx="1796140" cy="2067455"/>
          </a:xfrm>
          <a:prstGeom prst="rect">
            <a:avLst/>
          </a:prstGeom>
        </p:spPr>
      </p:pic>
      <p:sp>
        <p:nvSpPr>
          <p:cNvPr id="5" name="Title 1"/>
          <p:cNvSpPr txBox="1">
            <a:spLocks/>
          </p:cNvSpPr>
          <p:nvPr/>
        </p:nvSpPr>
        <p:spPr>
          <a:xfrm>
            <a:off x="340659" y="0"/>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DIVERGENT BOUNDARIES</a:t>
            </a:r>
            <a:endParaRPr lang="en-US" sz="8400" b="1" dirty="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8" name="Title 1"/>
          <p:cNvSpPr txBox="1">
            <a:spLocks/>
          </p:cNvSpPr>
          <p:nvPr/>
        </p:nvSpPr>
        <p:spPr>
          <a:xfrm>
            <a:off x="340659" y="1082675"/>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ln w="44450">
                  <a:solidFill>
                    <a:srgbClr val="ECECEC"/>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“DIVIDING”</a:t>
            </a:r>
            <a:endParaRPr lang="en-US" sz="6000" b="1" dirty="0">
              <a:ln w="44450">
                <a:solidFill>
                  <a:srgbClr val="ECECEC"/>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11" name="Picture 4" descr="Diver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116" y="2428689"/>
            <a:ext cx="5647765" cy="400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3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306049" y="4790545"/>
            <a:ext cx="1796140" cy="206745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62596" y="4790544"/>
            <a:ext cx="1796140" cy="2067455"/>
          </a:xfrm>
          <a:prstGeom prst="rect">
            <a:avLst/>
          </a:prstGeom>
        </p:spPr>
      </p:pic>
      <p:sp>
        <p:nvSpPr>
          <p:cNvPr id="34818" name="Rectangle 2"/>
          <p:cNvSpPr>
            <a:spLocks noGrp="1" noChangeArrowheads="1"/>
          </p:cNvSpPr>
          <p:nvPr>
            <p:ph type="body" sz="half" idx="1"/>
          </p:nvPr>
        </p:nvSpPr>
        <p:spPr>
          <a:xfrm>
            <a:off x="1921501" y="5204012"/>
            <a:ext cx="8501397" cy="1447800"/>
          </a:xfrm>
        </p:spPr>
        <p:txBody>
          <a:bodyPr anchor="ctr" anchorCtr="1">
            <a:normAutofit/>
          </a:bodyPr>
          <a:lstStyle/>
          <a:p>
            <a:pPr marL="0" indent="0" algn="ctr">
              <a:buNone/>
            </a:pPr>
            <a:r>
              <a:rPr lang="en-US" altLang="en-US" sz="4000" dirty="0">
                <a:ln w="0"/>
                <a:solidFill>
                  <a:schemeClr val="accent1"/>
                </a:solidFill>
                <a:effectLst>
                  <a:outerShdw blurRad="38100" dist="25400" dir="5400000" algn="ctr" rotWithShape="0">
                    <a:srgbClr val="6E747A">
                      <a:alpha val="43000"/>
                    </a:srgbClr>
                  </a:outerShdw>
                </a:effectLst>
              </a:rPr>
              <a:t>R</a:t>
            </a:r>
            <a:r>
              <a:rPr lang="en-US" altLang="en-US" sz="4000" dirty="0" smtClean="0">
                <a:ln w="0"/>
                <a:solidFill>
                  <a:schemeClr val="accent1"/>
                </a:solidFill>
                <a:effectLst>
                  <a:outerShdw blurRad="38100" dist="25400" dir="5400000" algn="ctr" rotWithShape="0">
                    <a:srgbClr val="6E747A">
                      <a:alpha val="43000"/>
                    </a:srgbClr>
                  </a:outerShdw>
                </a:effectLst>
              </a:rPr>
              <a:t>idges - As </a:t>
            </a:r>
            <a:r>
              <a:rPr lang="en-US" altLang="en-US" sz="4000" dirty="0">
                <a:ln w="0"/>
                <a:solidFill>
                  <a:schemeClr val="accent1"/>
                </a:solidFill>
                <a:effectLst>
                  <a:outerShdw blurRad="38100" dist="25400" dir="5400000" algn="ctr" rotWithShape="0">
                    <a:srgbClr val="6E747A">
                      <a:alpha val="43000"/>
                    </a:srgbClr>
                  </a:outerShdw>
                </a:effectLst>
              </a:rPr>
              <a:t>plates move apart new material is erupted to fill the gap</a:t>
            </a:r>
          </a:p>
        </p:txBody>
      </p:sp>
      <p:pic>
        <p:nvPicPr>
          <p:cNvPr id="34823" name="Picture 7" descr="New-ridge-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694" y="1485900"/>
            <a:ext cx="8501397" cy="344646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40659" y="0"/>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DIVERGENT BOUNDARIES</a:t>
            </a:r>
            <a:endParaRPr lang="en-US" sz="8400" b="1" dirty="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389120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838" r="2325"/>
          <a:stretch/>
        </p:blipFill>
        <p:spPr>
          <a:xfrm>
            <a:off x="10306049" y="4790545"/>
            <a:ext cx="1796140" cy="206745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20" r="50444"/>
          <a:stretch/>
        </p:blipFill>
        <p:spPr>
          <a:xfrm>
            <a:off x="62596" y="4790544"/>
            <a:ext cx="1796140" cy="2067455"/>
          </a:xfrm>
          <a:prstGeom prst="rect">
            <a:avLst/>
          </a:prstGeom>
        </p:spPr>
      </p:pic>
      <p:sp>
        <p:nvSpPr>
          <p:cNvPr id="34818" name="Rectangle 2"/>
          <p:cNvSpPr>
            <a:spLocks noGrp="1" noChangeArrowheads="1"/>
          </p:cNvSpPr>
          <p:nvPr>
            <p:ph type="body" sz="half" idx="1"/>
          </p:nvPr>
        </p:nvSpPr>
        <p:spPr>
          <a:xfrm>
            <a:off x="1921501" y="5204012"/>
            <a:ext cx="8501397" cy="1447800"/>
          </a:xfrm>
        </p:spPr>
        <p:txBody>
          <a:bodyPr anchor="ctr" anchorCtr="1">
            <a:normAutofit/>
          </a:bodyPr>
          <a:lstStyle/>
          <a:p>
            <a:pPr marL="0" indent="0" algn="ctr">
              <a:buNone/>
            </a:pPr>
            <a:r>
              <a:rPr lang="en-US" altLang="en-US" sz="4000" dirty="0">
                <a:ln w="0"/>
                <a:solidFill>
                  <a:schemeClr val="accent1"/>
                </a:solidFill>
                <a:effectLst>
                  <a:outerShdw blurRad="38100" dist="25400" dir="5400000" algn="ctr" rotWithShape="0">
                    <a:srgbClr val="6E747A">
                      <a:alpha val="43000"/>
                    </a:srgbClr>
                  </a:outerShdw>
                </a:effectLst>
              </a:rPr>
              <a:t>R</a:t>
            </a:r>
            <a:r>
              <a:rPr lang="en-US" altLang="en-US" sz="4000" dirty="0" smtClean="0">
                <a:ln w="0"/>
                <a:solidFill>
                  <a:schemeClr val="accent1"/>
                </a:solidFill>
                <a:effectLst>
                  <a:outerShdw blurRad="38100" dist="25400" dir="5400000" algn="ctr" rotWithShape="0">
                    <a:srgbClr val="6E747A">
                      <a:alpha val="43000"/>
                    </a:srgbClr>
                  </a:outerShdw>
                </a:effectLst>
              </a:rPr>
              <a:t>idges - As </a:t>
            </a:r>
            <a:r>
              <a:rPr lang="en-US" altLang="en-US" sz="4000" dirty="0">
                <a:ln w="0"/>
                <a:solidFill>
                  <a:schemeClr val="accent1"/>
                </a:solidFill>
                <a:effectLst>
                  <a:outerShdw blurRad="38100" dist="25400" dir="5400000" algn="ctr" rotWithShape="0">
                    <a:srgbClr val="6E747A">
                      <a:alpha val="43000"/>
                    </a:srgbClr>
                  </a:outerShdw>
                </a:effectLst>
              </a:rPr>
              <a:t>plates move apart new material is erupted to fill the gap</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859" y="1577444"/>
            <a:ext cx="8996680" cy="3213100"/>
          </a:xfrm>
          <a:prstGeom prst="rect">
            <a:avLst/>
          </a:prstGeom>
        </p:spPr>
      </p:pic>
      <p:sp>
        <p:nvSpPr>
          <p:cNvPr id="8" name="Title 1"/>
          <p:cNvSpPr txBox="1">
            <a:spLocks/>
          </p:cNvSpPr>
          <p:nvPr/>
        </p:nvSpPr>
        <p:spPr>
          <a:xfrm>
            <a:off x="340659" y="0"/>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DIVERGENT BOUNDARIES</a:t>
            </a:r>
            <a:endParaRPr lang="en-US" sz="8400" b="1" dirty="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86332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2209799" y="914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00B0F0"/>
                </a:solidFill>
              </a:rPr>
              <a:t>Age of Oceanic Crust</a:t>
            </a:r>
          </a:p>
        </p:txBody>
      </p:sp>
      <p:pic>
        <p:nvPicPr>
          <p:cNvPr id="36868" name="Picture 4" descr="age-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1971675"/>
            <a:ext cx="7272337" cy="4581525"/>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6934200" y="6400800"/>
            <a:ext cx="274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400"/>
              <a:t>Courtesy of www.ngdc.noaa.gov</a:t>
            </a:r>
            <a:endParaRPr lang="en-US" alt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838" r="2325"/>
          <a:stretch/>
        </p:blipFill>
        <p:spPr>
          <a:xfrm>
            <a:off x="10306049" y="4790545"/>
            <a:ext cx="1796140" cy="206745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20" r="50444"/>
          <a:stretch/>
        </p:blipFill>
        <p:spPr>
          <a:xfrm>
            <a:off x="62596" y="4790544"/>
            <a:ext cx="1796140" cy="2067455"/>
          </a:xfrm>
          <a:prstGeom prst="rect">
            <a:avLst/>
          </a:prstGeom>
        </p:spPr>
      </p:pic>
      <p:sp>
        <p:nvSpPr>
          <p:cNvPr id="8" name="Title 1"/>
          <p:cNvSpPr txBox="1">
            <a:spLocks/>
          </p:cNvSpPr>
          <p:nvPr/>
        </p:nvSpPr>
        <p:spPr>
          <a:xfrm>
            <a:off x="340659" y="0"/>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DIVERGENT BOUNDARIES</a:t>
            </a:r>
            <a:endParaRPr lang="en-US" sz="8400" b="1" dirty="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309171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1905000" y="1752600"/>
            <a:ext cx="4953000" cy="4419600"/>
          </a:xfrm>
        </p:spPr>
        <p:txBody>
          <a:bodyPr/>
          <a:lstStyle/>
          <a:p>
            <a:r>
              <a:rPr lang="en-US" altLang="en-US" dirty="0"/>
              <a:t>Iceland has a divergent plate boundary running through its middle</a:t>
            </a:r>
          </a:p>
        </p:txBody>
      </p:sp>
      <p:pic>
        <p:nvPicPr>
          <p:cNvPr id="38916" name="Picture 4" descr="iceland_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712" y="1787525"/>
            <a:ext cx="3048000" cy="2174875"/>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Icelan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05276"/>
            <a:ext cx="3733800" cy="2409825"/>
          </a:xfrm>
          <a:prstGeom prst="rect">
            <a:avLst/>
          </a:prstGeom>
          <a:noFill/>
          <a:extLst>
            <a:ext uri="{909E8E84-426E-40DD-AFC4-6F175D3DCCD1}">
              <a14:hiddenFill xmlns:a14="http://schemas.microsoft.com/office/drawing/2010/main">
                <a:solidFill>
                  <a:srgbClr val="FFFFFF"/>
                </a:solidFill>
              </a14:hiddenFill>
            </a:ext>
          </a:extLst>
        </p:spPr>
      </p:pic>
      <p:sp>
        <p:nvSpPr>
          <p:cNvPr id="38918" name="Rectangle 6"/>
          <p:cNvSpPr>
            <a:spLocks noChangeArrowheads="1"/>
          </p:cNvSpPr>
          <p:nvPr/>
        </p:nvSpPr>
        <p:spPr bwMode="auto">
          <a:xfrm>
            <a:off x="1828800" y="838200"/>
            <a:ext cx="8534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sz="3600" dirty="0">
                <a:solidFill>
                  <a:srgbClr val="00B0F0"/>
                </a:solidFill>
              </a:rPr>
              <a:t>Iceland: An example of continental rifting</a:t>
            </a:r>
          </a:p>
        </p:txBody>
      </p:sp>
      <p:pic>
        <p:nvPicPr>
          <p:cNvPr id="38920" name="Picture 8" descr="Ic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847" y="2108550"/>
            <a:ext cx="4050553" cy="41985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40659" y="0"/>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DIVERGENT BOUNDARIES</a:t>
            </a:r>
            <a:endParaRPr lang="en-US" sz="8400" b="1" dirty="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78925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1905000" y="1752600"/>
            <a:ext cx="4953000" cy="4419600"/>
          </a:xfrm>
        </p:spPr>
        <p:txBody>
          <a:bodyPr/>
          <a:lstStyle/>
          <a:p>
            <a:r>
              <a:rPr lang="en-US" altLang="en-US" dirty="0"/>
              <a:t>Iceland has a divergent plate boundary running through its middle</a:t>
            </a:r>
          </a:p>
        </p:txBody>
      </p:sp>
      <p:sp>
        <p:nvSpPr>
          <p:cNvPr id="38918" name="Rectangle 6"/>
          <p:cNvSpPr>
            <a:spLocks noChangeArrowheads="1"/>
          </p:cNvSpPr>
          <p:nvPr/>
        </p:nvSpPr>
        <p:spPr bwMode="auto">
          <a:xfrm>
            <a:off x="1828799" y="1047750"/>
            <a:ext cx="8534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sz="3600" dirty="0">
                <a:solidFill>
                  <a:srgbClr val="00B0F0"/>
                </a:solidFill>
              </a:rPr>
              <a:t>C</a:t>
            </a:r>
            <a:r>
              <a:rPr lang="en-US" altLang="en-US" sz="3600" dirty="0" smtClean="0">
                <a:solidFill>
                  <a:srgbClr val="00B0F0"/>
                </a:solidFill>
              </a:rPr>
              <a:t>ontinental Rifting</a:t>
            </a:r>
            <a:endParaRPr lang="en-US" altLang="en-US" sz="3600" dirty="0">
              <a:solidFill>
                <a:srgbClr val="00B0F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346" y="2247900"/>
            <a:ext cx="9171306" cy="3799541"/>
          </a:xfrm>
          <a:prstGeom prst="rect">
            <a:avLst/>
          </a:prstGeom>
        </p:spPr>
      </p:pic>
      <p:sp>
        <p:nvSpPr>
          <p:cNvPr id="6" name="Title 1"/>
          <p:cNvSpPr txBox="1">
            <a:spLocks/>
          </p:cNvSpPr>
          <p:nvPr/>
        </p:nvSpPr>
        <p:spPr>
          <a:xfrm>
            <a:off x="340659" y="0"/>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rPr>
              <a:t>DIVERGENT BOUNDARIES</a:t>
            </a:r>
            <a:endParaRPr lang="en-US" sz="8400" b="1" dirty="0">
              <a:ln w="44450">
                <a:solidFill>
                  <a:srgbClr val="EE8858"/>
                </a:solidFill>
                <a:prstDash val="solid"/>
              </a:ln>
              <a:solidFill>
                <a:srgbClr val="00B0F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29916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1905000" y="1752600"/>
            <a:ext cx="4953000" cy="4419600"/>
          </a:xfrm>
        </p:spPr>
        <p:txBody>
          <a:bodyPr/>
          <a:lstStyle/>
          <a:p>
            <a:r>
              <a:rPr lang="en-US" altLang="en-US" dirty="0"/>
              <a:t>Iceland has a divergent plate boundary running through its middle</a:t>
            </a:r>
          </a:p>
        </p:txBody>
      </p:sp>
      <p:sp>
        <p:nvSpPr>
          <p:cNvPr id="38918" name="Rectangle 6"/>
          <p:cNvSpPr>
            <a:spLocks noChangeArrowheads="1"/>
          </p:cNvSpPr>
          <p:nvPr/>
        </p:nvSpPr>
        <p:spPr bwMode="auto">
          <a:xfrm>
            <a:off x="617220" y="1950720"/>
            <a:ext cx="10949940" cy="4023360"/>
          </a:xfrm>
          <a:prstGeom prst="rect">
            <a:avLst/>
          </a:prstGeom>
          <a:solidFill>
            <a:srgbClr val="FFFF00"/>
          </a:solidFill>
          <a:ln>
            <a:noFill/>
          </a:ln>
          <a:extLst/>
        </p:spPr>
        <p:txBody>
          <a:bodyPr numCol="2"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r>
              <a:rPr lang="en-US" altLang="en-US" sz="3600" b="1" dirty="0" smtClean="0">
                <a:solidFill>
                  <a:prstClr val="black"/>
                </a:solidFill>
              </a:rPr>
              <a:t>Convergent</a:t>
            </a:r>
          </a:p>
          <a:p>
            <a:r>
              <a:rPr lang="en-US" altLang="en-US" sz="2400" dirty="0" smtClean="0">
                <a:solidFill>
                  <a:prstClr val="black"/>
                </a:solidFill>
              </a:rPr>
              <a:t>Colliding</a:t>
            </a:r>
          </a:p>
          <a:p>
            <a:r>
              <a:rPr lang="en-US" altLang="en-US" sz="2400" dirty="0" smtClean="0">
                <a:solidFill>
                  <a:prstClr val="black"/>
                </a:solidFill>
              </a:rPr>
              <a:t>Canary Yellow</a:t>
            </a:r>
          </a:p>
          <a:p>
            <a:endParaRPr lang="en-US" altLang="en-US" sz="2400" dirty="0" smtClean="0">
              <a:solidFill>
                <a:prstClr val="black"/>
              </a:solidFill>
            </a:endParaRPr>
          </a:p>
          <a:p>
            <a:endParaRPr lang="en-US" altLang="en-US" sz="2400" dirty="0">
              <a:solidFill>
                <a:prstClr val="black"/>
              </a:solidFill>
            </a:endParaRPr>
          </a:p>
          <a:p>
            <a:endParaRPr lang="en-US" altLang="en-US" sz="2400" dirty="0">
              <a:solidFill>
                <a:prstClr val="black"/>
              </a:solidFill>
            </a:endParaRPr>
          </a:p>
          <a:p>
            <a:r>
              <a:rPr lang="en-US" altLang="en-US" sz="2400" dirty="0" smtClean="0">
                <a:solidFill>
                  <a:prstClr val="black"/>
                </a:solidFill>
              </a:rPr>
              <a:t>A plate boundary where two            tectonic plates are colliding                      into each other.</a:t>
            </a:r>
          </a:p>
          <a:p>
            <a:endParaRPr lang="en-US" altLang="en-US" sz="2400" u="sng" dirty="0" smtClean="0">
              <a:solidFill>
                <a:prstClr val="black"/>
              </a:solidFill>
            </a:endParaRPr>
          </a:p>
          <a:p>
            <a:endParaRPr lang="en-US" altLang="en-US" sz="2400" u="sng" dirty="0">
              <a:solidFill>
                <a:prstClr val="black"/>
              </a:solidFill>
            </a:endParaRPr>
          </a:p>
          <a:p>
            <a:endParaRPr lang="en-US" altLang="en-US" sz="2400" u="sng" dirty="0" smtClean="0">
              <a:solidFill>
                <a:prstClr val="black"/>
              </a:solidFill>
            </a:endParaRPr>
          </a:p>
          <a:p>
            <a:r>
              <a:rPr lang="en-US" altLang="en-US" sz="2400" u="sng" dirty="0" smtClean="0">
                <a:solidFill>
                  <a:prstClr val="black"/>
                </a:solidFill>
              </a:rPr>
              <a:t>Landforms</a:t>
            </a:r>
          </a:p>
          <a:p>
            <a:endParaRPr lang="en-US" altLang="en-US" sz="2400" dirty="0" smtClean="0">
              <a:solidFill>
                <a:prstClr val="black"/>
              </a:solidFill>
            </a:endParaRPr>
          </a:p>
          <a:p>
            <a:r>
              <a:rPr lang="en-US" altLang="en-US" sz="2400" dirty="0" smtClean="0">
                <a:solidFill>
                  <a:prstClr val="black"/>
                </a:solidFill>
              </a:rPr>
              <a:t>Volcanoes</a:t>
            </a:r>
            <a:endParaRPr lang="en-US" altLang="en-US" sz="2400" dirty="0">
              <a:solidFill>
                <a:prstClr val="black"/>
              </a:solidFill>
            </a:endParaRPr>
          </a:p>
          <a:p>
            <a:r>
              <a:rPr lang="en-US" altLang="en-US" sz="2400" dirty="0" smtClean="0">
                <a:solidFill>
                  <a:prstClr val="black"/>
                </a:solidFill>
              </a:rPr>
              <a:t>Folded Mountains</a:t>
            </a:r>
          </a:p>
          <a:p>
            <a:r>
              <a:rPr lang="en-US" altLang="en-US" sz="2400" dirty="0" smtClean="0">
                <a:solidFill>
                  <a:prstClr val="black"/>
                </a:solidFill>
              </a:rPr>
              <a:t>Subduction Zones</a:t>
            </a:r>
          </a:p>
          <a:p>
            <a:r>
              <a:rPr lang="en-US" altLang="en-US" sz="2400" dirty="0" smtClean="0">
                <a:solidFill>
                  <a:prstClr val="black"/>
                </a:solidFill>
              </a:rPr>
              <a:t>Trenches</a:t>
            </a:r>
          </a:p>
          <a:p>
            <a:r>
              <a:rPr lang="en-US" altLang="en-US" sz="2400" dirty="0" smtClean="0">
                <a:solidFill>
                  <a:prstClr val="black"/>
                </a:solidFill>
              </a:rPr>
              <a:t>Volcanic Islands</a:t>
            </a:r>
          </a:p>
        </p:txBody>
      </p:sp>
      <p:cxnSp>
        <p:nvCxnSpPr>
          <p:cNvPr id="4" name="Straight Connector 3"/>
          <p:cNvCxnSpPr>
            <a:endCxn id="38918" idx="2"/>
          </p:cNvCxnSpPr>
          <p:nvPr/>
        </p:nvCxnSpPr>
        <p:spPr>
          <a:xfrm flipH="1">
            <a:off x="6092190" y="2084294"/>
            <a:ext cx="3810" cy="388978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210298" y="3881271"/>
            <a:ext cx="685801" cy="1"/>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330190" y="3881272"/>
            <a:ext cx="678740" cy="2"/>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smtClean="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rPr>
              <a:t>CONVERGENT BOUNDARIES</a:t>
            </a:r>
            <a:endParaRPr lang="en-US" sz="8000" b="1" dirty="0">
              <a:ln w="44450">
                <a:solidFill>
                  <a:srgbClr val="EE8858"/>
                </a:solidFill>
                <a:prstDash val="solid"/>
              </a:ln>
              <a:solidFill>
                <a:srgbClr val="FFFF0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31212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2574</Words>
  <Application>Microsoft Office PowerPoint</Application>
  <PresentationFormat>Widescreen</PresentationFormat>
  <Paragraphs>230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 PLATES</dc:title>
  <dc:creator>Thomas Kell</dc:creator>
  <cp:lastModifiedBy>Thomas Kell</cp:lastModifiedBy>
  <cp:revision>34</cp:revision>
  <dcterms:created xsi:type="dcterms:W3CDTF">2016-10-30T20:32:08Z</dcterms:created>
  <dcterms:modified xsi:type="dcterms:W3CDTF">2017-10-28T20:11:00Z</dcterms:modified>
</cp:coreProperties>
</file>