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3" r:id="rId2"/>
    <p:sldId id="302" r:id="rId3"/>
    <p:sldId id="260" r:id="rId4"/>
    <p:sldId id="267" r:id="rId5"/>
    <p:sldId id="261" r:id="rId6"/>
    <p:sldId id="262" r:id="rId7"/>
    <p:sldId id="263" r:id="rId8"/>
    <p:sldId id="264" r:id="rId9"/>
    <p:sldId id="306" r:id="rId10"/>
    <p:sldId id="265" r:id="rId11"/>
    <p:sldId id="307" r:id="rId12"/>
    <p:sldId id="311" r:id="rId13"/>
    <p:sldId id="308" r:id="rId14"/>
    <p:sldId id="309" r:id="rId15"/>
    <p:sldId id="312"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858"/>
    <a:srgbClr val="DF360B"/>
    <a:srgbClr val="ECECEC"/>
    <a:srgbClr val="BFDAF2"/>
    <a:srgbClr val="1B223B"/>
    <a:srgbClr val="577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37"/>
  </p:normalViewPr>
  <p:slideViewPr>
    <p:cSldViewPr snapToGrid="0" snapToObjects="1">
      <p:cViewPr varScale="1">
        <p:scale>
          <a:sx n="62" d="100"/>
          <a:sy n="62"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81F67-B681-AD43-AF5F-5D228231B0F2}"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B28FC-6427-AC4B-B086-CD6F071A03A6}" type="slidenum">
              <a:rPr lang="en-US" smtClean="0"/>
              <a:t>‹#›</a:t>
            </a:fld>
            <a:endParaRPr lang="en-US"/>
          </a:p>
        </p:txBody>
      </p:sp>
    </p:spTree>
    <p:extLst>
      <p:ext uri="{BB962C8B-B14F-4D97-AF65-F5344CB8AC3E}">
        <p14:creationId xmlns:p14="http://schemas.microsoft.com/office/powerpoint/2010/main" val="48235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C5DB9-0960-E340-B0E6-F419B537C659}" type="slidenum">
              <a:rPr lang="en-US" altLang="en-US"/>
              <a:pPr/>
              <a:t>2</a:t>
            </a:fld>
            <a:endParaRPr lang="en-US" altLang="en-US"/>
          </a:p>
        </p:txBody>
      </p:sp>
      <p:sp>
        <p:nvSpPr>
          <p:cNvPr id="2355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smtClean="0">
                <a:latin typeface="Helvetica" charset="0"/>
              </a:rPr>
              <a:t>There are 12 major plates on Earth, each of which slide around at a rate of centimetres per year, pulling away from, scraping against or crashing into each other.</a:t>
            </a:r>
          </a:p>
          <a:p>
            <a:pPr>
              <a:buFontTx/>
              <a:buChar char="•"/>
            </a:pPr>
            <a:r>
              <a:rPr lang="en-US" altLang="en-US" smtClean="0">
                <a:latin typeface="Helvetica" charset="0"/>
              </a:rPr>
              <a:t>Each type of interaction produces a characteristic </a:t>
            </a:r>
            <a:r>
              <a:rPr lang="en-US" altLang="en-US" smtClean="0"/>
              <a:t>“</a:t>
            </a:r>
            <a:r>
              <a:rPr lang="en-US" altLang="en-US" smtClean="0">
                <a:latin typeface="Helvetica" charset="0"/>
              </a:rPr>
              <a:t>tectonic feature</a:t>
            </a:r>
            <a:r>
              <a:rPr lang="en-US" altLang="en-US" smtClean="0"/>
              <a:t>”</a:t>
            </a:r>
            <a:r>
              <a:rPr lang="en-US" altLang="en-US" smtClean="0">
                <a:latin typeface="Helvetica" charset="0"/>
              </a:rPr>
              <a:t>, like mountain ranges, volcanoes and (or) rift valleys, that we will discuss during this lecture.</a:t>
            </a:r>
            <a:endParaRPr lang="en-US" altLang="en-US" dirty="0">
              <a:latin typeface="Helvetica" charset="0"/>
            </a:endParaRPr>
          </a:p>
        </p:txBody>
      </p:sp>
    </p:spTree>
    <p:extLst>
      <p:ext uri="{BB962C8B-B14F-4D97-AF65-F5344CB8AC3E}">
        <p14:creationId xmlns:p14="http://schemas.microsoft.com/office/powerpoint/2010/main" val="170678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11</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59437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12</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49770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13</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15245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14</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69939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15</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166718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16</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87101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233E4-6D29-654A-B2A9-D0373311E7EE}" type="slidenum">
              <a:rPr lang="en-US" altLang="en-US"/>
              <a:pPr/>
              <a:t>3</a:t>
            </a:fld>
            <a:endParaRPr lang="en-US" altLang="en-US"/>
          </a:p>
        </p:txBody>
      </p:sp>
      <p:sp>
        <p:nvSpPr>
          <p:cNvPr id="2150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900" dirty="0" smtClean="0"/>
              <a:t>If </a:t>
            </a:r>
            <a:r>
              <a:rPr lang="en-US" altLang="en-US" sz="900" dirty="0"/>
              <a:t>you look at a map of the world, you may notice that some of the continents could fit together like pieces of a puzzle…..the shape of Africa and South America are a good example.</a:t>
            </a:r>
          </a:p>
          <a:p>
            <a:r>
              <a:rPr lang="en-US" altLang="en-US" sz="900" dirty="0"/>
              <a:t>This is because they DID used to fit together!</a:t>
            </a:r>
          </a:p>
          <a:p>
            <a:endParaRPr lang="en-US" altLang="en-US" sz="900" dirty="0"/>
          </a:p>
          <a:p>
            <a:r>
              <a:rPr lang="en-US" altLang="en-US" sz="900" dirty="0"/>
              <a:t>The Earth as we see it today was not always like it is now. Land masses have pulled apart and joined together by the process we call Plate Tectonics…. </a:t>
            </a:r>
          </a:p>
        </p:txBody>
      </p:sp>
    </p:spTree>
    <p:extLst>
      <p:ext uri="{BB962C8B-B14F-4D97-AF65-F5344CB8AC3E}">
        <p14:creationId xmlns:p14="http://schemas.microsoft.com/office/powerpoint/2010/main" val="110483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233E4-6D29-654A-B2A9-D0373311E7EE}" type="slidenum">
              <a:rPr lang="en-US" altLang="en-US"/>
              <a:pPr/>
              <a:t>4</a:t>
            </a:fld>
            <a:endParaRPr lang="en-US" altLang="en-US"/>
          </a:p>
        </p:txBody>
      </p:sp>
      <p:sp>
        <p:nvSpPr>
          <p:cNvPr id="2150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900"/>
              <a:t>If you look at a map of the world, you may notice that some of the continents could fit together like pieces of a puzzle…..the shape of Africa and South America are a good example.</a:t>
            </a:r>
          </a:p>
          <a:p>
            <a:r>
              <a:rPr lang="en-US" altLang="en-US" sz="900"/>
              <a:t>This is because they DID used to fit together!</a:t>
            </a:r>
          </a:p>
          <a:p>
            <a:endParaRPr lang="en-US" altLang="en-US" sz="900"/>
          </a:p>
          <a:p>
            <a:r>
              <a:rPr lang="en-US" altLang="en-US" sz="900"/>
              <a:t>The Earth as we see it today was not always like it is now. Land masses have pulled apart and joined together by the process we call Plate Tectonics…. </a:t>
            </a:r>
          </a:p>
        </p:txBody>
      </p:sp>
    </p:spTree>
    <p:extLst>
      <p:ext uri="{BB962C8B-B14F-4D97-AF65-F5344CB8AC3E}">
        <p14:creationId xmlns:p14="http://schemas.microsoft.com/office/powerpoint/2010/main" val="145120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C5DB9-0960-E340-B0E6-F419B537C659}" type="slidenum">
              <a:rPr lang="en-US" altLang="en-US"/>
              <a:pPr/>
              <a:t>5</a:t>
            </a:fld>
            <a:endParaRPr lang="en-US" altLang="en-US"/>
          </a:p>
        </p:txBody>
      </p:sp>
      <p:sp>
        <p:nvSpPr>
          <p:cNvPr id="2355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charset="0"/>
              </a:rPr>
              <a:t>There are 12 major plates on Earth, each of which slide around at a rate of centimetres per year, pulling away from, scraping against or crashing into each other.</a:t>
            </a:r>
          </a:p>
          <a:p>
            <a:pPr>
              <a:buFontTx/>
              <a:buChar char="•"/>
            </a:pPr>
            <a:r>
              <a:rPr lang="en-US" altLang="en-US">
                <a:latin typeface="Helvetica" charset="0"/>
              </a:rPr>
              <a:t>Each type of interaction produces a characteristic </a:t>
            </a:r>
            <a:r>
              <a:rPr lang="en-US" altLang="en-US"/>
              <a:t>“</a:t>
            </a:r>
            <a:r>
              <a:rPr lang="en-US" altLang="en-US">
                <a:latin typeface="Helvetica" charset="0"/>
              </a:rPr>
              <a:t>tectonic feature</a:t>
            </a:r>
            <a:r>
              <a:rPr lang="en-US" altLang="en-US"/>
              <a:t>”</a:t>
            </a:r>
            <a:r>
              <a:rPr lang="en-US" altLang="en-US">
                <a:latin typeface="Helvetica" charset="0"/>
              </a:rPr>
              <a:t>, like mountain ranges, volcanoes and (or) rift valleys, that we will discuss during this lecture.</a:t>
            </a:r>
          </a:p>
        </p:txBody>
      </p:sp>
    </p:spTree>
    <p:extLst>
      <p:ext uri="{BB962C8B-B14F-4D97-AF65-F5344CB8AC3E}">
        <p14:creationId xmlns:p14="http://schemas.microsoft.com/office/powerpoint/2010/main" val="12943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4FB35-24FE-5042-B2A9-59CB5C664490}" type="slidenum">
              <a:rPr lang="en-US" altLang="en-US"/>
              <a:pPr/>
              <a:t>6</a:t>
            </a:fld>
            <a:endParaRPr lang="en-US" altLang="en-US"/>
          </a:p>
        </p:txBody>
      </p:sp>
      <p:sp>
        <p:nvSpPr>
          <p:cNvPr id="2560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diagram shows the major Tectonic Plates.</a:t>
            </a:r>
          </a:p>
          <a:p>
            <a:endParaRPr lang="en-US" altLang="en-US"/>
          </a:p>
          <a:p>
            <a:r>
              <a:rPr lang="en-US" altLang="en-US"/>
              <a:t>Presenter: Point out the UK, sitting on the Eurasian Plate. Also the plate boundary between Africa and South America (note that it has the same shape as the coastlines in these countries).</a:t>
            </a:r>
          </a:p>
        </p:txBody>
      </p:sp>
    </p:spTree>
    <p:extLst>
      <p:ext uri="{BB962C8B-B14F-4D97-AF65-F5344CB8AC3E}">
        <p14:creationId xmlns:p14="http://schemas.microsoft.com/office/powerpoint/2010/main" val="44325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D621C-CC74-484D-9FAD-9F833161CD9D}" type="slidenum">
              <a:rPr lang="en-US" altLang="en-US"/>
              <a:pPr/>
              <a:t>7</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buFontTx/>
              <a:buChar char="•"/>
            </a:pPr>
            <a:r>
              <a:rPr lang="en-GB" altLang="en-US">
                <a:solidFill>
                  <a:srgbClr val="000000"/>
                </a:solidFill>
              </a:rPr>
              <a:t>Plates are made of rigid lithosphere – formed of the crust and the extreme upper mantle (point out these layers on the figure).</a:t>
            </a:r>
            <a:endParaRPr lang="en-US" altLang="en-US">
              <a:solidFill>
                <a:srgbClr val="000000"/>
              </a:solidFill>
            </a:endParaRPr>
          </a:p>
        </p:txBody>
      </p:sp>
    </p:spTree>
    <p:extLst>
      <p:ext uri="{BB962C8B-B14F-4D97-AF65-F5344CB8AC3E}">
        <p14:creationId xmlns:p14="http://schemas.microsoft.com/office/powerpoint/2010/main" val="201795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6EE4C-65C2-D141-AC97-320EF63C2EB4}" type="slidenum">
              <a:rPr lang="en-US" altLang="en-US"/>
              <a:pPr/>
              <a:t>8</a:t>
            </a:fld>
            <a:endParaRPr lang="en-US" altLang="en-US"/>
          </a:p>
        </p:txBody>
      </p:sp>
      <p:sp>
        <p:nvSpPr>
          <p:cNvPr id="972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GB" altLang="en-US">
                <a:solidFill>
                  <a:srgbClr val="000000"/>
                </a:solidFill>
              </a:rPr>
              <a:t>The asthenosphere, beneath the lithosphere, is part of the upper mantle and is so hot that it is 1 – 5% liquid (I.e. 95 – 99% solid). This liquid, usually at the junctions of the crystals, allow it to flow – which is why ‘astheno’ means weak.’ Beneath the asthenosphere is the rest of the mantle, which is completely solid – but can also flow (on geological time scales) because of the intense temperatures and pressures involved.</a:t>
            </a:r>
          </a:p>
          <a:p>
            <a:pPr>
              <a:buFontTx/>
              <a:buChar char="•"/>
            </a:pPr>
            <a:r>
              <a:rPr lang="en-US" altLang="en-US">
                <a:latin typeface="Helvetica" charset="0"/>
              </a:rPr>
              <a:t>The base of the lithosphere-asthenosphere boundary corresponds approximately to the depth of the melting temperature in the mantle.</a:t>
            </a:r>
          </a:p>
        </p:txBody>
      </p:sp>
    </p:spTree>
    <p:extLst>
      <p:ext uri="{BB962C8B-B14F-4D97-AF65-F5344CB8AC3E}">
        <p14:creationId xmlns:p14="http://schemas.microsoft.com/office/powerpoint/2010/main" val="89669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9</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298537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3D2C9-5C10-7240-9C89-FD3F32A2CFA3}" type="slidenum">
              <a:rPr lang="en-US" altLang="en-US"/>
              <a:pPr/>
              <a:t>10</a:t>
            </a:fld>
            <a:endParaRPr lang="en-US" altLang="en-US"/>
          </a:p>
        </p:txBody>
      </p:sp>
      <p:sp>
        <p:nvSpPr>
          <p:cNvPr id="276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charset="0"/>
            </a:endParaRPr>
          </a:p>
        </p:txBody>
      </p:sp>
    </p:spTree>
    <p:extLst>
      <p:ext uri="{BB962C8B-B14F-4D97-AF65-F5344CB8AC3E}">
        <p14:creationId xmlns:p14="http://schemas.microsoft.com/office/powerpoint/2010/main" val="147700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751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8793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79663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0487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816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065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47461-8370-5143-9E0D-89875C0C9C53}"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38715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47461-8370-5143-9E0D-89875C0C9C53}"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031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7461-8370-5143-9E0D-89875C0C9C53}"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620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68601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14608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7461-8370-5143-9E0D-89875C0C9C53}"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9EA71-F550-BF45-BA86-4E7C51848133}" type="slidenum">
              <a:rPr lang="en-US" smtClean="0"/>
              <a:t>‹#›</a:t>
            </a:fld>
            <a:endParaRPr lang="en-US"/>
          </a:p>
        </p:txBody>
      </p:sp>
    </p:spTree>
    <p:extLst>
      <p:ext uri="{BB962C8B-B14F-4D97-AF65-F5344CB8AC3E}">
        <p14:creationId xmlns:p14="http://schemas.microsoft.com/office/powerpoint/2010/main" val="2539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www.brainpop.com/science/earthsystem/platetecton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815" y="0"/>
            <a:ext cx="10891156" cy="1485900"/>
          </a:xfrm>
          <a:noFill/>
          <a:scene3d>
            <a:camera prst="perspectiveFront" fov="5400000">
              <a:rot lat="0" lon="0" rev="0"/>
            </a:camera>
            <a:lightRig rig="threePt" dir="t">
              <a:rot lat="0" lon="0" rev="0"/>
            </a:lightRig>
          </a:scene3d>
          <a:sp3d/>
        </p:spPr>
        <p:txBody>
          <a:bodyPr vert="horz" anchor="ctr" anchorCtr="1">
            <a:noAutofit/>
            <a:sp3d z="50800">
              <a:bevelT h="127000"/>
            </a:sp3d>
          </a:body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6"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0707.7.6</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sp>
        <p:nvSpPr>
          <p:cNvPr id="7" name="Rectangle 6"/>
          <p:cNvSpPr/>
          <p:nvPr/>
        </p:nvSpPr>
        <p:spPr>
          <a:xfrm>
            <a:off x="636814" y="4894340"/>
            <a:ext cx="10891157" cy="1000274"/>
          </a:xfrm>
          <a:prstGeom prst="rect">
            <a:avLst/>
          </a:prstGeom>
          <a:noFill/>
        </p:spPr>
        <p:txBody>
          <a:bodyPr wrap="square" lIns="91440" tIns="45720" rIns="91440" bIns="45720">
            <a:spAutoFit/>
          </a:bodyPr>
          <a:lstStyle/>
          <a:p>
            <a:pPr algn="ctr"/>
            <a:r>
              <a:rPr lang="en-US" sz="2950" b="1" cap="none" spc="0" dirty="0" smtClean="0">
                <a:ln w="22225">
                  <a:solidFill>
                    <a:schemeClr val="accent2"/>
                  </a:solidFill>
                  <a:prstDash val="solid"/>
                </a:ln>
                <a:solidFill>
                  <a:schemeClr val="bg1"/>
                </a:solidFill>
                <a:effectLst/>
              </a:rPr>
              <a:t>Describe the relationship between plate movements and earthquakes, mountain building, volcanoes, and sea floor spreading. </a:t>
            </a:r>
            <a:endParaRPr lang="en-US" sz="2950" b="1" cap="none" spc="0" dirty="0">
              <a:ln w="22225">
                <a:solidFill>
                  <a:schemeClr val="accent2"/>
                </a:solidFill>
                <a:prstDash val="solid"/>
              </a:ln>
              <a:solidFill>
                <a:schemeClr val="bg1"/>
              </a:solidFill>
              <a:effectLst/>
            </a:endParaRPr>
          </a:p>
        </p:txBody>
      </p:sp>
    </p:spTree>
    <p:extLst>
      <p:ext uri="{BB962C8B-B14F-4D97-AF65-F5344CB8AC3E}">
        <p14:creationId xmlns:p14="http://schemas.microsoft.com/office/powerpoint/2010/main" val="246682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147" y="2010549"/>
            <a:ext cx="3607706" cy="2773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736881"/>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8760278" y="2010549"/>
            <a:ext cx="2409872" cy="277389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838200" y="2055813"/>
            <a:ext cx="2370548" cy="2728630"/>
          </a:xfrm>
          <a:prstGeom prst="rect">
            <a:avLst/>
          </a:prstGeom>
        </p:spPr>
      </p:pic>
      <p:sp>
        <p:nvSpPr>
          <p:cNvPr id="10"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0707.7.5</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sp>
        <p:nvSpPr>
          <p:cNvPr id="11" name="Rectangle 10"/>
          <p:cNvSpPr/>
          <p:nvPr/>
        </p:nvSpPr>
        <p:spPr>
          <a:xfrm>
            <a:off x="2158930" y="4894340"/>
            <a:ext cx="7874139" cy="1000274"/>
          </a:xfrm>
          <a:prstGeom prst="rect">
            <a:avLst/>
          </a:prstGeom>
          <a:noFill/>
        </p:spPr>
        <p:txBody>
          <a:bodyPr wrap="square" lIns="91440" tIns="45720" rIns="91440" bIns="45720">
            <a:spAutoFit/>
          </a:bodyPr>
          <a:lstStyle/>
          <a:p>
            <a:pPr algn="ctr"/>
            <a:r>
              <a:rPr lang="en-US" sz="2950" b="1" cap="none" spc="0" dirty="0" smtClean="0">
                <a:ln w="22225">
                  <a:solidFill>
                    <a:schemeClr val="accent2"/>
                  </a:solidFill>
                  <a:prstDash val="solid"/>
                </a:ln>
                <a:solidFill>
                  <a:schemeClr val="bg1"/>
                </a:solidFill>
                <a:effectLst/>
              </a:rPr>
              <a:t>Recognize that lithospheric plates continually move at rates of centimeters per year. </a:t>
            </a:r>
            <a:endParaRPr lang="en-US" sz="2950" b="1" cap="none" spc="0" dirty="0">
              <a:ln w="22225">
                <a:solidFill>
                  <a:schemeClr val="accent2"/>
                </a:solidFill>
                <a:prstDash val="solid"/>
              </a:ln>
              <a:solidFill>
                <a:schemeClr val="bg1"/>
              </a:solidFill>
              <a:effectLst/>
            </a:endParaRPr>
          </a:p>
        </p:txBody>
      </p:sp>
    </p:spTree>
    <p:extLst>
      <p:ext uri="{BB962C8B-B14F-4D97-AF65-F5344CB8AC3E}">
        <p14:creationId xmlns:p14="http://schemas.microsoft.com/office/powerpoint/2010/main" val="1833760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 y="1851025"/>
            <a:ext cx="12191999" cy="3400213"/>
          </a:xfrm>
          <a:prstGeom prst="rect">
            <a:avLst/>
          </a:prstGeom>
        </p:spPr>
      </p:pic>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111649"/>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625232"/>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sp>
        <p:nvSpPr>
          <p:cNvPr id="10"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0707.7.5</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139826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pic>
        <p:nvPicPr>
          <p:cNvPr id="11" name="Picture 10"/>
          <p:cNvPicPr>
            <a:picLocks noChangeAspect="1"/>
          </p:cNvPicPr>
          <p:nvPr/>
        </p:nvPicPr>
        <p:blipFill>
          <a:blip r:embed="rId4"/>
          <a:stretch>
            <a:fillRect/>
          </a:stretch>
        </p:blipFill>
        <p:spPr>
          <a:xfrm>
            <a:off x="2035221" y="0"/>
            <a:ext cx="8126787" cy="6853590"/>
          </a:xfrm>
          <a:prstGeom prst="rect">
            <a:avLst/>
          </a:prstGeom>
        </p:spPr>
      </p:pic>
    </p:spTree>
    <p:extLst>
      <p:ext uri="{BB962C8B-B14F-4D97-AF65-F5344CB8AC3E}">
        <p14:creationId xmlns:p14="http://schemas.microsoft.com/office/powerpoint/2010/main" val="2305982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111649"/>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625232"/>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sp>
        <p:nvSpPr>
          <p:cNvPr id="10"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0707.7.5</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pic>
        <p:nvPicPr>
          <p:cNvPr id="11" name="Picture 10"/>
          <p:cNvPicPr>
            <a:picLocks noChangeAspect="1"/>
          </p:cNvPicPr>
          <p:nvPr/>
        </p:nvPicPr>
        <p:blipFill>
          <a:blip r:embed="rId4"/>
          <a:stretch>
            <a:fillRect/>
          </a:stretch>
        </p:blipFill>
        <p:spPr>
          <a:xfrm>
            <a:off x="316381" y="1690688"/>
            <a:ext cx="11527971" cy="3577941"/>
          </a:xfrm>
          <a:prstGeom prst="rect">
            <a:avLst/>
          </a:prstGeom>
        </p:spPr>
      </p:pic>
    </p:spTree>
    <p:extLst>
      <p:ext uri="{BB962C8B-B14F-4D97-AF65-F5344CB8AC3E}">
        <p14:creationId xmlns:p14="http://schemas.microsoft.com/office/powerpoint/2010/main" val="588554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111649"/>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625232"/>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sp>
        <p:nvSpPr>
          <p:cNvPr id="10"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0707.7.5</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pic>
        <p:nvPicPr>
          <p:cNvPr id="11" name="Picture 10"/>
          <p:cNvPicPr>
            <a:picLocks noChangeAspect="1"/>
          </p:cNvPicPr>
          <p:nvPr/>
        </p:nvPicPr>
        <p:blipFill>
          <a:blip r:embed="rId4"/>
          <a:stretch>
            <a:fillRect/>
          </a:stretch>
        </p:blipFill>
        <p:spPr>
          <a:xfrm>
            <a:off x="89089" y="1871510"/>
            <a:ext cx="11986608" cy="3122067"/>
          </a:xfrm>
          <a:prstGeom prst="rect">
            <a:avLst/>
          </a:prstGeom>
        </p:spPr>
      </p:pic>
    </p:spTree>
    <p:extLst>
      <p:ext uri="{BB962C8B-B14F-4D97-AF65-F5344CB8AC3E}">
        <p14:creationId xmlns:p14="http://schemas.microsoft.com/office/powerpoint/2010/main" val="150377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pic>
        <p:nvPicPr>
          <p:cNvPr id="5" name="Picture 4"/>
          <p:cNvPicPr>
            <a:picLocks noChangeAspect="1"/>
          </p:cNvPicPr>
          <p:nvPr/>
        </p:nvPicPr>
        <p:blipFill>
          <a:blip r:embed="rId4"/>
          <a:stretch>
            <a:fillRect/>
          </a:stretch>
        </p:blipFill>
        <p:spPr>
          <a:xfrm>
            <a:off x="2469252" y="0"/>
            <a:ext cx="7258166" cy="6853590"/>
          </a:xfrm>
          <a:prstGeom prst="rect">
            <a:avLst/>
          </a:prstGeom>
        </p:spPr>
      </p:pic>
    </p:spTree>
    <p:extLst>
      <p:ext uri="{BB962C8B-B14F-4D97-AF65-F5344CB8AC3E}">
        <p14:creationId xmlns:p14="http://schemas.microsoft.com/office/powerpoint/2010/main" val="116646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681" y="5380713"/>
            <a:ext cx="1747217" cy="1343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111649"/>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625232"/>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10683624" y="5251238"/>
            <a:ext cx="1392073" cy="160235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89089" y="5260314"/>
            <a:ext cx="1388019" cy="1597686"/>
          </a:xfrm>
          <a:prstGeom prst="rect">
            <a:avLst/>
          </a:prstGeom>
        </p:spPr>
      </p:pic>
      <p:sp>
        <p:nvSpPr>
          <p:cNvPr id="10" name="Title 1"/>
          <p:cNvSpPr txBox="1">
            <a:spLocks/>
          </p:cNvSpPr>
          <p:nvPr/>
        </p:nvSpPr>
        <p:spPr>
          <a:xfrm>
            <a:off x="636815" y="5894614"/>
            <a:ext cx="10891156" cy="963386"/>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rPr>
              <a:t>SPI 0707.7.5</a:t>
            </a:r>
            <a:endParaRPr lang="en-US" b="1" dirty="0">
              <a:ln w="44450">
                <a:solidFill>
                  <a:srgbClr val="EE8858"/>
                </a:solidFill>
                <a:prstDash val="solid"/>
              </a:ln>
              <a:solidFill>
                <a:srgbClr val="DF360B"/>
              </a:solidFill>
              <a:effectLst>
                <a:outerShdw blurRad="50800" dist="38100" dir="5400000" algn="t" rotWithShape="0">
                  <a:prstClr val="black">
                    <a:alpha val="40000"/>
                  </a:prstClr>
                </a:outerShdw>
              </a:effectLst>
              <a:latin typeface="+mn-lt"/>
            </a:endParaRPr>
          </a:p>
        </p:txBody>
      </p:sp>
      <p:pic>
        <p:nvPicPr>
          <p:cNvPr id="13" name="Picture 12"/>
          <p:cNvPicPr>
            <a:picLocks noChangeAspect="1"/>
          </p:cNvPicPr>
          <p:nvPr/>
        </p:nvPicPr>
        <p:blipFill>
          <a:blip r:embed="rId5"/>
          <a:stretch>
            <a:fillRect/>
          </a:stretch>
        </p:blipFill>
        <p:spPr>
          <a:xfrm>
            <a:off x="0" y="1751471"/>
            <a:ext cx="12192000" cy="3355058"/>
          </a:xfrm>
          <a:prstGeom prst="rect">
            <a:avLst/>
          </a:prstGeom>
        </p:spPr>
      </p:pic>
    </p:spTree>
    <p:extLst>
      <p:ext uri="{BB962C8B-B14F-4D97-AF65-F5344CB8AC3E}">
        <p14:creationId xmlns:p14="http://schemas.microsoft.com/office/powerpoint/2010/main" val="57366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a:stretch>
            <a:fillRect/>
          </a:stretch>
        </p:blipFill>
        <p:spPr>
          <a:xfrm>
            <a:off x="1545166" y="0"/>
            <a:ext cx="9101667" cy="6858000"/>
          </a:xfrm>
          <a:prstGeom prst="rect">
            <a:avLst/>
          </a:prstGeom>
        </p:spPr>
      </p:pic>
      <p:sp>
        <p:nvSpPr>
          <p:cNvPr id="8" name="Title 1"/>
          <p:cNvSpPr txBox="1">
            <a:spLocks/>
          </p:cNvSpPr>
          <p:nvPr/>
        </p:nvSpPr>
        <p:spPr>
          <a:xfrm>
            <a:off x="416353" y="403411"/>
            <a:ext cx="627287" cy="6042212"/>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O</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N</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I</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p:txBody>
      </p:sp>
      <p:sp>
        <p:nvSpPr>
          <p:cNvPr id="9" name="Title 1"/>
          <p:cNvSpPr txBox="1">
            <a:spLocks/>
          </p:cNvSpPr>
          <p:nvPr/>
        </p:nvSpPr>
        <p:spPr>
          <a:xfrm>
            <a:off x="11148359" y="403411"/>
            <a:ext cx="627287" cy="4554071"/>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P</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L</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A</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S</a:t>
            </a:r>
            <a:endPar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8838" r="2325"/>
          <a:stretch/>
        </p:blipFill>
        <p:spPr>
          <a:xfrm>
            <a:off x="10873295" y="5090352"/>
            <a:ext cx="1177417" cy="1355271"/>
          </a:xfrm>
          <a:prstGeom prst="rect">
            <a:avLst/>
          </a:prstGeom>
        </p:spPr>
      </p:pic>
    </p:spTree>
    <p:extLst>
      <p:ext uri="{BB962C8B-B14F-4D97-AF65-F5344CB8AC3E}">
        <p14:creationId xmlns:p14="http://schemas.microsoft.com/office/powerpoint/2010/main" val="12244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sp>
        <p:nvSpPr>
          <p:cNvPr id="20482" name="Rectangle 2"/>
          <p:cNvSpPr>
            <a:spLocks noGrp="1" noChangeArrowheads="1"/>
          </p:cNvSpPr>
          <p:nvPr>
            <p:ph type="body" idx="1"/>
          </p:nvPr>
        </p:nvSpPr>
        <p:spPr>
          <a:xfrm>
            <a:off x="1264102" y="272143"/>
            <a:ext cx="9682843" cy="838200"/>
          </a:xfrm>
        </p:spPr>
        <p:txBody>
          <a:bodyPr>
            <a:noAutofit/>
          </a:bodyPr>
          <a:lstStyle/>
          <a:p>
            <a:pPr marL="0" indent="0" algn="ctr">
              <a:buNone/>
            </a:pPr>
            <a:r>
              <a:rPr lang="en-US" altLang="en-US" sz="4500" b="1" dirty="0">
                <a:ln w="22225">
                  <a:solidFill>
                    <a:schemeClr val="accent2"/>
                  </a:solidFill>
                  <a:prstDash val="solid"/>
                </a:ln>
                <a:solidFill>
                  <a:schemeClr val="accent2">
                    <a:lumMod val="40000"/>
                    <a:lumOff val="60000"/>
                  </a:schemeClr>
                </a:solidFill>
              </a:rPr>
              <a:t>If you look at a map of the world, you may notice that some of the continents could fit together like pieces of a puzzle.</a:t>
            </a:r>
            <a:endParaRPr lang="en-US" altLang="en-US" sz="4500" b="1" dirty="0">
              <a:ln w="22225">
                <a:solidFill>
                  <a:schemeClr val="accent2"/>
                </a:solidFill>
                <a:prstDash val="solid"/>
              </a:ln>
              <a:solidFill>
                <a:schemeClr val="accent2">
                  <a:lumMod val="40000"/>
                  <a:lumOff val="60000"/>
                </a:schemeClr>
              </a:solidFill>
              <a:latin typeface="Verdana" charset="0"/>
            </a:endParaRPr>
          </a:p>
        </p:txBody>
      </p:sp>
      <p:pic>
        <p:nvPicPr>
          <p:cNvPr id="20484" name="Picture 4" descr="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2329544"/>
            <a:ext cx="8401050" cy="4232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95945" y="1480459"/>
            <a:ext cx="627287" cy="402227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O</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N</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I</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p:txBody>
      </p:sp>
      <p:sp>
        <p:nvSpPr>
          <p:cNvPr id="5" name="Title 1"/>
          <p:cNvSpPr txBox="1">
            <a:spLocks/>
          </p:cNvSpPr>
          <p:nvPr/>
        </p:nvSpPr>
        <p:spPr>
          <a:xfrm>
            <a:off x="11493948" y="691243"/>
            <a:ext cx="627287" cy="402227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P</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L</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A</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S</a:t>
            </a:r>
            <a:endPar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88020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005085" y="2481943"/>
            <a:ext cx="4402914" cy="838200"/>
          </a:xfrm>
        </p:spPr>
        <p:txBody>
          <a:bodyPr>
            <a:noAutofit/>
          </a:bodyPr>
          <a:lstStyle/>
          <a:p>
            <a:pPr marL="0" indent="0" algn="ctr">
              <a:buNone/>
            </a:pPr>
            <a:r>
              <a:rPr lang="en-US" altLang="en-US" sz="4400" b="1" dirty="0" smtClean="0">
                <a:ln w="22225">
                  <a:solidFill>
                    <a:srgbClr val="ECECEC"/>
                  </a:solidFill>
                  <a:prstDash val="solid"/>
                </a:ln>
                <a:solidFill>
                  <a:srgbClr val="577288"/>
                </a:solidFill>
              </a:rPr>
              <a:t>It is believed that at one point all the continents were together called </a:t>
            </a:r>
            <a:r>
              <a:rPr lang="en-US" altLang="en-US" sz="4400" b="1" u="sng" dirty="0" smtClean="0">
                <a:ln w="22225">
                  <a:solidFill>
                    <a:srgbClr val="ECECEC"/>
                  </a:solidFill>
                  <a:prstDash val="solid"/>
                </a:ln>
                <a:solidFill>
                  <a:srgbClr val="577288"/>
                </a:solidFill>
              </a:rPr>
              <a:t>Pangea</a:t>
            </a:r>
            <a:r>
              <a:rPr lang="en-US" altLang="en-US" sz="4400" b="1" dirty="0">
                <a:ln w="22225">
                  <a:solidFill>
                    <a:srgbClr val="ECECEC"/>
                  </a:solidFill>
                  <a:prstDash val="solid"/>
                </a:ln>
                <a:solidFill>
                  <a:srgbClr val="577288"/>
                </a:solidFill>
              </a:rPr>
              <a:t>.</a:t>
            </a:r>
            <a:endParaRPr lang="en-US" altLang="en-US" sz="4400" b="1" dirty="0">
              <a:ln w="22225">
                <a:solidFill>
                  <a:srgbClr val="ECECEC"/>
                </a:solidFill>
                <a:prstDash val="solid"/>
              </a:ln>
              <a:solidFill>
                <a:srgbClr val="577288"/>
              </a:solidFill>
              <a:latin typeface="Verdana" charset="0"/>
            </a:endParaRPr>
          </a:p>
        </p:txBody>
      </p:sp>
      <p:sp>
        <p:nvSpPr>
          <p:cNvPr id="4" name="Title 1"/>
          <p:cNvSpPr txBox="1">
            <a:spLocks/>
          </p:cNvSpPr>
          <p:nvPr/>
        </p:nvSpPr>
        <p:spPr>
          <a:xfrm>
            <a:off x="195945" y="1480459"/>
            <a:ext cx="627287" cy="402227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O</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N</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I</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C</a:t>
            </a:r>
          </a:p>
        </p:txBody>
      </p:sp>
      <p:sp>
        <p:nvSpPr>
          <p:cNvPr id="5" name="Title 1"/>
          <p:cNvSpPr txBox="1">
            <a:spLocks/>
          </p:cNvSpPr>
          <p:nvPr/>
        </p:nvSpPr>
        <p:spPr>
          <a:xfrm>
            <a:off x="11493948" y="1480459"/>
            <a:ext cx="627287" cy="402227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P</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L</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A</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a:t>
            </a:r>
          </a:p>
          <a:p>
            <a:pPr algn="ctr">
              <a:lnSpc>
                <a:spcPct val="70000"/>
              </a:lnSpc>
            </a:pPr>
            <a:r>
              <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t>
            </a:r>
          </a:p>
          <a:p>
            <a:pPr algn="ctr">
              <a:lnSpc>
                <a:spcPct val="70000"/>
              </a:lnSpc>
            </a:pPr>
            <a:r>
              <a:rPr lang="en-US" sz="70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S</a:t>
            </a:r>
            <a:endParaRPr lang="en-US" sz="70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3" name="Picture 2"/>
          <p:cNvPicPr>
            <a:picLocks noChangeAspect="1"/>
          </p:cNvPicPr>
          <p:nvPr/>
        </p:nvPicPr>
        <p:blipFill>
          <a:blip r:embed="rId3"/>
          <a:stretch>
            <a:fillRect/>
          </a:stretch>
        </p:blipFill>
        <p:spPr>
          <a:xfrm>
            <a:off x="5696065" y="691243"/>
            <a:ext cx="5509817" cy="5521418"/>
          </a:xfrm>
          <a:prstGeom prst="rect">
            <a:avLst/>
          </a:prstGeom>
        </p:spPr>
      </p:pic>
      <p:sp>
        <p:nvSpPr>
          <p:cNvPr id="8" name="Title 1"/>
          <p:cNvSpPr txBox="1">
            <a:spLocks/>
          </p:cNvSpPr>
          <p:nvPr/>
        </p:nvSpPr>
        <p:spPr>
          <a:xfrm>
            <a:off x="1005084" y="996043"/>
            <a:ext cx="4402914"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57150">
                  <a:solidFill>
                    <a:srgbClr val="ECECEC"/>
                  </a:solidFill>
                  <a:prstDash val="solid"/>
                </a:ln>
                <a:solidFill>
                  <a:srgbClr val="1B223B"/>
                </a:solidFill>
                <a:effectLst>
                  <a:glow rad="12700">
                    <a:schemeClr val="accent4">
                      <a:satMod val="175000"/>
                      <a:alpha val="10000"/>
                    </a:schemeClr>
                  </a:glow>
                  <a:outerShdw blurRad="50800" dist="38100" dir="5400000" algn="t" rotWithShape="0">
                    <a:prstClr val="black">
                      <a:alpha val="40000"/>
                    </a:prstClr>
                  </a:outerShdw>
                </a:effectLst>
                <a:latin typeface="+mn-lt"/>
              </a:rPr>
              <a:t>PANGEA</a:t>
            </a:r>
            <a:endParaRPr lang="en-US" sz="8800" b="1" dirty="0">
              <a:ln w="57150">
                <a:solidFill>
                  <a:srgbClr val="ECECEC"/>
                </a:solidFill>
                <a:prstDash val="solid"/>
              </a:ln>
              <a:solidFill>
                <a:srgbClr val="1B223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8390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71000"/>
            <a:extLst>
              <a:ext uri="{28A0092B-C50C-407E-A947-70E740481C1C}">
                <a14:useLocalDpi xmlns:a14="http://schemas.microsoft.com/office/drawing/2010/main" val="0"/>
              </a:ext>
            </a:extLst>
          </a:blip>
          <a:srcRect l="47088" r="104"/>
          <a:stretch/>
        </p:blipFill>
        <p:spPr>
          <a:xfrm>
            <a:off x="3559484" y="1485900"/>
            <a:ext cx="5045816" cy="5372100"/>
          </a:xfrm>
          <a:prstGeom prst="rect">
            <a:avLst/>
          </a:prstGeom>
        </p:spPr>
      </p:pic>
      <p:sp>
        <p:nvSpPr>
          <p:cNvPr id="22531" name="Rectangle 3"/>
          <p:cNvSpPr>
            <a:spLocks noGrp="1" noChangeArrowheads="1"/>
          </p:cNvSpPr>
          <p:nvPr>
            <p:ph type="body" idx="1"/>
          </p:nvPr>
        </p:nvSpPr>
        <p:spPr>
          <a:xfrm>
            <a:off x="636815" y="1905000"/>
            <a:ext cx="10891155" cy="4191000"/>
          </a:xfrm>
        </p:spPr>
        <p:txBody>
          <a:bodyPr>
            <a:noAutofit/>
          </a:bodyPr>
          <a:lstStyle/>
          <a:p>
            <a:pPr>
              <a:lnSpc>
                <a:spcPct val="90000"/>
              </a:lnSpc>
            </a:pPr>
            <a:r>
              <a:rPr lang="en-US" altLang="en-US" sz="3600" b="1" dirty="0">
                <a:ln w="22225">
                  <a:solidFill>
                    <a:schemeClr val="accent2"/>
                  </a:solidFill>
                  <a:prstDash val="solid"/>
                </a:ln>
                <a:solidFill>
                  <a:schemeClr val="accent2">
                    <a:lumMod val="40000"/>
                    <a:lumOff val="60000"/>
                  </a:schemeClr>
                </a:solidFill>
              </a:rPr>
              <a:t>The Earth’s crust is divided into 12 major plates which are moved in various directions.</a:t>
            </a:r>
          </a:p>
          <a:p>
            <a:pPr>
              <a:lnSpc>
                <a:spcPct val="90000"/>
              </a:lnSpc>
            </a:pPr>
            <a:r>
              <a:rPr lang="en-US" altLang="en-US" sz="3600" b="1" dirty="0">
                <a:ln w="22225">
                  <a:solidFill>
                    <a:schemeClr val="accent2"/>
                  </a:solidFill>
                  <a:prstDash val="solid"/>
                </a:ln>
                <a:solidFill>
                  <a:schemeClr val="bg1"/>
                </a:solidFill>
              </a:rPr>
              <a:t>This plate motion causes them to collide, pull apart, or scrape against each other.</a:t>
            </a:r>
          </a:p>
          <a:p>
            <a:pPr>
              <a:lnSpc>
                <a:spcPct val="90000"/>
              </a:lnSpc>
            </a:pPr>
            <a:r>
              <a:rPr lang="en-US" altLang="en-US" sz="3600" b="1" dirty="0">
                <a:ln w="22225">
                  <a:solidFill>
                    <a:schemeClr val="accent2"/>
                  </a:solidFill>
                  <a:prstDash val="solid"/>
                </a:ln>
                <a:solidFill>
                  <a:schemeClr val="accent2">
                    <a:lumMod val="40000"/>
                    <a:lumOff val="60000"/>
                  </a:schemeClr>
                </a:solidFill>
              </a:rPr>
              <a:t>Each type of interaction causes a characteristic set of Earth structures or “tectonic” features.</a:t>
            </a:r>
          </a:p>
          <a:p>
            <a:pPr>
              <a:lnSpc>
                <a:spcPct val="90000"/>
              </a:lnSpc>
            </a:pPr>
            <a:r>
              <a:rPr lang="en-US" altLang="en-US" sz="3600" b="1" dirty="0">
                <a:ln w="22225">
                  <a:solidFill>
                    <a:schemeClr val="accent2"/>
                  </a:solidFill>
                  <a:prstDash val="solid"/>
                </a:ln>
                <a:solidFill>
                  <a:schemeClr val="bg1"/>
                </a:solidFill>
              </a:rPr>
              <a:t>The word, tectonic, refers to the deformation of the crust as a consequence of plate interaction.</a:t>
            </a:r>
          </a:p>
        </p:txBody>
      </p:sp>
      <p:sp>
        <p:nvSpPr>
          <p:cNvPr id="5"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87099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World Plates</a:t>
            </a:r>
          </a:p>
        </p:txBody>
      </p:sp>
      <p:pic>
        <p:nvPicPr>
          <p:cNvPr id="24580"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984" y="1851025"/>
            <a:ext cx="6996817" cy="47769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
        <p:nvSpPr>
          <p:cNvPr id="7" name="Title 1"/>
          <p:cNvSpPr txBox="1">
            <a:spLocks/>
          </p:cNvSpPr>
          <p:nvPr/>
        </p:nvSpPr>
        <p:spPr>
          <a:xfrm>
            <a:off x="636814" y="736881"/>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WORLD PLATES</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13128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56605" y="1134968"/>
            <a:ext cx="9144000" cy="1143000"/>
          </a:xfrm>
        </p:spPr>
        <p:txBody>
          <a:bodyPr/>
          <a:lstStyle/>
          <a:p>
            <a:pPr algn="ctr"/>
            <a:r>
              <a:rPr lang="en-US" altLang="en-US" b="1" dirty="0">
                <a:ln w="22225">
                  <a:solidFill>
                    <a:schemeClr val="accent2"/>
                  </a:solidFill>
                  <a:prstDash val="solid"/>
                </a:ln>
                <a:solidFill>
                  <a:schemeClr val="accent2">
                    <a:lumMod val="40000"/>
                    <a:lumOff val="60000"/>
                  </a:schemeClr>
                </a:solidFill>
              </a:rPr>
              <a:t>What are tectonic plates made of?</a:t>
            </a:r>
          </a:p>
        </p:txBody>
      </p:sp>
      <p:sp>
        <p:nvSpPr>
          <p:cNvPr id="94211" name="Rectangle 3"/>
          <p:cNvSpPr>
            <a:spLocks noGrp="1" noChangeArrowheads="1"/>
          </p:cNvSpPr>
          <p:nvPr>
            <p:ph type="body" idx="1"/>
          </p:nvPr>
        </p:nvSpPr>
        <p:spPr>
          <a:xfrm>
            <a:off x="806824" y="2052919"/>
            <a:ext cx="4320988" cy="4343399"/>
          </a:xfrm>
        </p:spPr>
        <p:txBody>
          <a:bodyPr anchor="ctr" anchorCtr="1">
            <a:normAutofit/>
          </a:bodyPr>
          <a:lstStyle/>
          <a:p>
            <a:pPr marL="0" indent="0">
              <a:buNone/>
            </a:pPr>
            <a:r>
              <a:rPr lang="en-GB" altLang="en-US" sz="3600" b="1" dirty="0">
                <a:ln w="22225">
                  <a:solidFill>
                    <a:schemeClr val="accent2"/>
                  </a:solidFill>
                  <a:prstDash val="solid"/>
                </a:ln>
                <a:solidFill>
                  <a:schemeClr val="accent2">
                    <a:lumMod val="40000"/>
                    <a:lumOff val="60000"/>
                  </a:schemeClr>
                </a:solidFill>
              </a:rPr>
              <a:t>Plates are made of rigid </a:t>
            </a:r>
            <a:r>
              <a:rPr lang="en-GB" altLang="en-US" sz="3600" b="1" u="sng" dirty="0">
                <a:ln w="22225">
                  <a:solidFill>
                    <a:schemeClr val="accent2"/>
                  </a:solidFill>
                  <a:prstDash val="solid"/>
                </a:ln>
                <a:solidFill>
                  <a:schemeClr val="accent2">
                    <a:lumMod val="40000"/>
                    <a:lumOff val="60000"/>
                  </a:schemeClr>
                </a:solidFill>
              </a:rPr>
              <a:t>lithosphere</a:t>
            </a:r>
            <a:r>
              <a:rPr lang="en-GB" altLang="en-US" sz="3600" b="1" dirty="0" smtClean="0">
                <a:ln w="22225">
                  <a:solidFill>
                    <a:schemeClr val="accent2"/>
                  </a:solidFill>
                  <a:prstDash val="solid"/>
                </a:ln>
                <a:solidFill>
                  <a:schemeClr val="accent2">
                    <a:lumMod val="40000"/>
                    <a:lumOff val="60000"/>
                  </a:schemeClr>
                </a:solidFill>
              </a:rPr>
              <a:t>.</a:t>
            </a:r>
          </a:p>
          <a:p>
            <a:pPr marL="0" indent="0">
              <a:buNone/>
            </a:pPr>
            <a:endParaRPr lang="en-GB" altLang="en-US" sz="3600" b="1" dirty="0">
              <a:ln w="22225">
                <a:solidFill>
                  <a:schemeClr val="accent2"/>
                </a:solidFill>
                <a:prstDash val="solid"/>
              </a:ln>
              <a:solidFill>
                <a:schemeClr val="accent2">
                  <a:lumMod val="40000"/>
                  <a:lumOff val="60000"/>
                </a:schemeClr>
              </a:solidFill>
            </a:endParaRPr>
          </a:p>
          <a:p>
            <a:pPr marL="0" indent="0">
              <a:buNone/>
            </a:pPr>
            <a:r>
              <a:rPr lang="en-US" altLang="en-US" sz="3600" b="1" dirty="0" smtClean="0">
                <a:ln w="22225">
                  <a:solidFill>
                    <a:schemeClr val="accent2"/>
                  </a:solidFill>
                  <a:prstDash val="solid"/>
                </a:ln>
                <a:solidFill>
                  <a:schemeClr val="accent2">
                    <a:lumMod val="40000"/>
                    <a:lumOff val="60000"/>
                  </a:schemeClr>
                </a:solidFill>
              </a:rPr>
              <a:t>The </a:t>
            </a:r>
            <a:r>
              <a:rPr lang="en-US" altLang="en-US" sz="3600" b="1" u="sng" dirty="0" smtClean="0">
                <a:ln w="22225">
                  <a:solidFill>
                    <a:schemeClr val="accent2"/>
                  </a:solidFill>
                  <a:prstDash val="solid"/>
                </a:ln>
                <a:solidFill>
                  <a:schemeClr val="accent2">
                    <a:lumMod val="40000"/>
                    <a:lumOff val="60000"/>
                  </a:schemeClr>
                </a:solidFill>
              </a:rPr>
              <a:t>lithosphere</a:t>
            </a:r>
            <a:r>
              <a:rPr lang="en-US" altLang="en-US" sz="3600" b="1" dirty="0" smtClean="0">
                <a:ln w="22225">
                  <a:solidFill>
                    <a:schemeClr val="accent2"/>
                  </a:solidFill>
                  <a:prstDash val="solid"/>
                </a:ln>
                <a:solidFill>
                  <a:schemeClr val="accent2">
                    <a:lumMod val="40000"/>
                    <a:lumOff val="60000"/>
                  </a:schemeClr>
                </a:solidFill>
              </a:rPr>
              <a:t> is made up of the crust and the upper part of the mantle.</a:t>
            </a:r>
          </a:p>
        </p:txBody>
      </p:sp>
      <p:pic>
        <p:nvPicPr>
          <p:cNvPr id="94212"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212" y="2052919"/>
            <a:ext cx="6481930" cy="44545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2040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914400" y="2070846"/>
            <a:ext cx="3984812" cy="4454527"/>
          </a:xfrm>
        </p:spPr>
        <p:txBody>
          <a:bodyPr anchor="ctr" anchorCtr="1">
            <a:normAutofit/>
          </a:bodyPr>
          <a:lstStyle/>
          <a:p>
            <a:pPr marL="0" indent="0">
              <a:buNone/>
            </a:pPr>
            <a:r>
              <a:rPr lang="en-GB" altLang="en-US" sz="3600" b="1" dirty="0">
                <a:ln w="22225">
                  <a:solidFill>
                    <a:schemeClr val="accent2"/>
                  </a:solidFill>
                  <a:prstDash val="solid"/>
                </a:ln>
                <a:solidFill>
                  <a:schemeClr val="accent2">
                    <a:lumMod val="40000"/>
                    <a:lumOff val="60000"/>
                  </a:schemeClr>
                </a:solidFill>
              </a:rPr>
              <a:t>Below the lithosphere (which makes up the tectonic plates) is the </a:t>
            </a:r>
            <a:r>
              <a:rPr lang="en-GB" altLang="en-US" sz="3600" b="1" u="sng" dirty="0">
                <a:ln w="22225">
                  <a:solidFill>
                    <a:schemeClr val="accent2"/>
                  </a:solidFill>
                  <a:prstDash val="solid"/>
                </a:ln>
                <a:solidFill>
                  <a:schemeClr val="accent2">
                    <a:lumMod val="40000"/>
                    <a:lumOff val="60000"/>
                  </a:schemeClr>
                </a:solidFill>
              </a:rPr>
              <a:t>asthenosphere</a:t>
            </a:r>
            <a:r>
              <a:rPr lang="en-GB" altLang="en-US" sz="3600" b="1" dirty="0">
                <a:ln w="22225">
                  <a:solidFill>
                    <a:schemeClr val="accent2"/>
                  </a:solidFill>
                  <a:prstDash val="solid"/>
                </a:ln>
                <a:solidFill>
                  <a:schemeClr val="accent2">
                    <a:lumMod val="40000"/>
                    <a:lumOff val="60000"/>
                  </a:schemeClr>
                </a:solidFill>
              </a:rPr>
              <a:t>.</a:t>
            </a:r>
            <a:endParaRPr lang="en-US" altLang="en-US" sz="3600" b="1" dirty="0">
              <a:ln w="22225">
                <a:solidFill>
                  <a:schemeClr val="accent2"/>
                </a:solidFill>
                <a:prstDash val="solid"/>
              </a:ln>
              <a:solidFill>
                <a:schemeClr val="accent2">
                  <a:lumMod val="40000"/>
                  <a:lumOff val="60000"/>
                </a:schemeClr>
              </a:solidFill>
            </a:endParaRPr>
          </a:p>
        </p:txBody>
      </p:sp>
      <p:sp>
        <p:nvSpPr>
          <p:cNvPr id="6"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10" name="Rectangle 2"/>
          <p:cNvSpPr>
            <a:spLocks noGrp="1" noChangeArrowheads="1"/>
          </p:cNvSpPr>
          <p:nvPr>
            <p:ph type="title"/>
          </p:nvPr>
        </p:nvSpPr>
        <p:spPr>
          <a:xfrm>
            <a:off x="1456605" y="1134968"/>
            <a:ext cx="9144000" cy="1143000"/>
          </a:xfrm>
        </p:spPr>
        <p:txBody>
          <a:bodyPr/>
          <a:lstStyle/>
          <a:p>
            <a:pPr algn="ctr"/>
            <a:r>
              <a:rPr lang="en-US" altLang="en-US" b="1" dirty="0">
                <a:ln w="22225">
                  <a:solidFill>
                    <a:schemeClr val="accent2"/>
                  </a:solidFill>
                  <a:prstDash val="solid"/>
                </a:ln>
                <a:solidFill>
                  <a:schemeClr val="accent2">
                    <a:lumMod val="40000"/>
                    <a:lumOff val="60000"/>
                  </a:schemeClr>
                </a:solidFill>
              </a:rPr>
              <a:t>What </a:t>
            </a:r>
            <a:r>
              <a:rPr lang="en-US" altLang="en-US" b="1" dirty="0" smtClean="0">
                <a:ln w="22225">
                  <a:solidFill>
                    <a:schemeClr val="accent2"/>
                  </a:solidFill>
                  <a:prstDash val="solid"/>
                </a:ln>
                <a:solidFill>
                  <a:schemeClr val="accent2">
                    <a:lumMod val="40000"/>
                    <a:lumOff val="60000"/>
                  </a:schemeClr>
                </a:solidFill>
              </a:rPr>
              <a:t>lies beneath the lithosphere?</a:t>
            </a:r>
            <a:endParaRPr lang="en-US" altLang="en-US" b="1" dirty="0">
              <a:ln w="22225">
                <a:solidFill>
                  <a:schemeClr val="accent2"/>
                </a:solidFill>
                <a:prstDash val="solid"/>
              </a:ln>
              <a:solidFill>
                <a:schemeClr val="accent2">
                  <a:lumMod val="40000"/>
                  <a:lumOff val="60000"/>
                </a:schemeClr>
              </a:solidFill>
            </a:endParaRPr>
          </a:p>
        </p:txBody>
      </p:sp>
      <p:pic>
        <p:nvPicPr>
          <p:cNvPr id="11"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212" y="2052919"/>
            <a:ext cx="6481930" cy="445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4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41986" y="1857656"/>
            <a:ext cx="10080812" cy="4267200"/>
          </a:xfrm>
        </p:spPr>
        <p:txBody>
          <a:bodyPr/>
          <a:lstStyle/>
          <a:p>
            <a:pPr marL="0" indent="0" algn="ctr">
              <a:buNone/>
            </a:pPr>
            <a:r>
              <a:rPr lang="en-US" altLang="en-US" sz="3000" b="1" u="sng" dirty="0" smtClean="0">
                <a:ln w="22225">
                  <a:solidFill>
                    <a:schemeClr val="accent2"/>
                  </a:solidFill>
                  <a:prstDash val="solid"/>
                </a:ln>
                <a:solidFill>
                  <a:schemeClr val="accent2">
                    <a:lumMod val="40000"/>
                    <a:lumOff val="60000"/>
                  </a:schemeClr>
                </a:solidFill>
              </a:rPr>
              <a:t>Convection Currents</a:t>
            </a:r>
            <a:r>
              <a:rPr lang="en-US" altLang="en-US" sz="3000" b="1" dirty="0" smtClean="0">
                <a:ln w="22225">
                  <a:solidFill>
                    <a:schemeClr val="accent2"/>
                  </a:solidFill>
                  <a:prstDash val="solid"/>
                </a:ln>
                <a:solidFill>
                  <a:schemeClr val="accent2">
                    <a:lumMod val="40000"/>
                    <a:lumOff val="60000"/>
                  </a:schemeClr>
                </a:solidFill>
              </a:rPr>
              <a:t> - “Plates</a:t>
            </a:r>
            <a:r>
              <a:rPr lang="en-US" altLang="en-US" sz="3000" b="1" dirty="0">
                <a:ln w="22225">
                  <a:solidFill>
                    <a:schemeClr val="accent2"/>
                  </a:solidFill>
                  <a:prstDash val="solid"/>
                </a:ln>
                <a:solidFill>
                  <a:schemeClr val="accent2">
                    <a:lumMod val="40000"/>
                    <a:lumOff val="60000"/>
                  </a:schemeClr>
                </a:solidFill>
              </a:rPr>
              <a:t>” of lithosphere are moved around by the underlying hot mantle convection </a:t>
            </a:r>
            <a:r>
              <a:rPr lang="en-US" altLang="en-US" sz="3000" b="1" dirty="0" smtClean="0">
                <a:ln w="22225">
                  <a:solidFill>
                    <a:schemeClr val="accent2"/>
                  </a:solidFill>
                  <a:prstDash val="solid"/>
                </a:ln>
                <a:solidFill>
                  <a:schemeClr val="accent2">
                    <a:lumMod val="40000"/>
                    <a:lumOff val="60000"/>
                  </a:schemeClr>
                </a:solidFill>
              </a:rPr>
              <a:t>cells.</a:t>
            </a:r>
            <a:endParaRPr lang="en-US" altLang="en-US" b="1" dirty="0">
              <a:ln w="22225">
                <a:solidFill>
                  <a:schemeClr val="accent2"/>
                </a:solidFill>
                <a:prstDash val="solid"/>
              </a:ln>
              <a:solidFill>
                <a:schemeClr val="accent2">
                  <a:lumMod val="40000"/>
                  <a:lumOff val="60000"/>
                </a:schemeClr>
              </a:solidFill>
            </a:endParaRPr>
          </a:p>
        </p:txBody>
      </p:sp>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95601"/>
            <a:ext cx="4876800" cy="3749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6"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Title 1"/>
          <p:cNvSpPr txBox="1">
            <a:spLocks/>
          </p:cNvSpPr>
          <p:nvPr/>
        </p:nvSpPr>
        <p:spPr>
          <a:xfrm>
            <a:off x="636814" y="736881"/>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smtClean="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rPr>
              <a:t>PLATE MOVEMENT</a:t>
            </a:r>
            <a:endParaRPr lang="en-US" sz="5000" b="1" dirty="0">
              <a:ln w="44450">
                <a:solidFill>
                  <a:srgbClr val="EE8858"/>
                </a:solidFill>
                <a:prstDash val="solid"/>
              </a:ln>
              <a:solidFill>
                <a:schemeClr val="bg1"/>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8760278" y="3186330"/>
            <a:ext cx="3189832" cy="367167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241890" y="3186330"/>
            <a:ext cx="3189832" cy="3671670"/>
          </a:xfrm>
          <a:prstGeom prst="rect">
            <a:avLst/>
          </a:prstGeom>
        </p:spPr>
      </p:pic>
    </p:spTree>
    <p:extLst>
      <p:ext uri="{BB962C8B-B14F-4D97-AF65-F5344CB8AC3E}">
        <p14:creationId xmlns:p14="http://schemas.microsoft.com/office/powerpoint/2010/main" val="288204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1919</Words>
  <Application>Microsoft Office PowerPoint</Application>
  <PresentationFormat>Widescreen</PresentationFormat>
  <Paragraphs>156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Verdana</vt:lpstr>
      <vt:lpstr>Office Theme</vt:lpstr>
      <vt:lpstr>TECTONIC PLATES</vt:lpstr>
      <vt:lpstr>PowerPoint Presentation</vt:lpstr>
      <vt:lpstr>PowerPoint Presentation</vt:lpstr>
      <vt:lpstr>PowerPoint Presentation</vt:lpstr>
      <vt:lpstr>PowerPoint Presentation</vt:lpstr>
      <vt:lpstr>World Plates</vt:lpstr>
      <vt:lpstr>What are tectonic plates made of?</vt:lpstr>
      <vt:lpstr>What lies beneath the lithosphere?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PLATES</dc:title>
  <dc:creator>Thomas Kell</dc:creator>
  <cp:lastModifiedBy>Thomas Kell</cp:lastModifiedBy>
  <cp:revision>33</cp:revision>
  <dcterms:created xsi:type="dcterms:W3CDTF">2016-10-30T20:32:08Z</dcterms:created>
  <dcterms:modified xsi:type="dcterms:W3CDTF">2017-10-28T20:10:08Z</dcterms:modified>
</cp:coreProperties>
</file>